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58" r:id="rId4"/>
    <p:sldId id="311" r:id="rId5"/>
    <p:sldId id="312" r:id="rId6"/>
    <p:sldId id="315" r:id="rId7"/>
    <p:sldId id="316" r:id="rId8"/>
    <p:sldId id="318" r:id="rId9"/>
    <p:sldId id="319" r:id="rId10"/>
    <p:sldId id="320" r:id="rId11"/>
    <p:sldId id="259" r:id="rId12"/>
    <p:sldId id="296"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303" r:id="rId28"/>
    <p:sldId id="276" r:id="rId29"/>
    <p:sldId id="277" r:id="rId30"/>
    <p:sldId id="274" r:id="rId31"/>
    <p:sldId id="275"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308" r:id="rId48"/>
    <p:sldId id="293" r:id="rId49"/>
    <p:sldId id="294" r:id="rId50"/>
    <p:sldId id="295" r:id="rId51"/>
    <p:sldId id="297" r:id="rId52"/>
    <p:sldId id="298" r:id="rId53"/>
    <p:sldId id="299" r:id="rId54"/>
    <p:sldId id="300" r:id="rId55"/>
    <p:sldId id="301" r:id="rId56"/>
    <p:sldId id="302" r:id="rId57"/>
    <p:sldId id="304" r:id="rId58"/>
    <p:sldId id="313" r:id="rId59"/>
    <p:sldId id="305" r:id="rId60"/>
    <p:sldId id="314" r:id="rId61"/>
    <p:sldId id="321" r:id="rId62"/>
    <p:sldId id="306" r:id="rId63"/>
    <p:sldId id="307" r:id="rId64"/>
    <p:sldId id="309" r:id="rId65"/>
    <p:sldId id="310"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EB0EA-D794-479E-9E02-D507D35EB7D3}" type="datetimeFigureOut">
              <a:rPr lang="en-CA" smtClean="0"/>
              <a:t>08/01/2012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3AC118-2C6E-4252-B901-47E1142C29D2}" type="slidenum">
              <a:rPr lang="en-CA" smtClean="0"/>
              <a:t>‹#›</a:t>
            </a:fld>
            <a:endParaRPr lang="en-CA"/>
          </a:p>
        </p:txBody>
      </p:sp>
    </p:spTree>
    <p:extLst>
      <p:ext uri="{BB962C8B-B14F-4D97-AF65-F5344CB8AC3E}">
        <p14:creationId xmlns:p14="http://schemas.microsoft.com/office/powerpoint/2010/main" val="1776627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E89E407C-025D-4383-8F63-20CC566504BD}" type="datetimeFigureOut">
              <a:rPr lang="en-CA" smtClean="0"/>
              <a:t>08/01/2012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2B4729B-D9CF-42E8-971B-7BD5D0ABAA85}" type="slidenum">
              <a:rPr lang="en-CA" smtClean="0"/>
              <a:t>‹#›</a:t>
            </a:fld>
            <a:endParaRPr lang="en-CA"/>
          </a:p>
        </p:txBody>
      </p:sp>
    </p:spTree>
    <p:extLst>
      <p:ext uri="{BB962C8B-B14F-4D97-AF65-F5344CB8AC3E}">
        <p14:creationId xmlns:p14="http://schemas.microsoft.com/office/powerpoint/2010/main" val="4149264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89E407C-025D-4383-8F63-20CC566504BD}" type="datetimeFigureOut">
              <a:rPr lang="en-CA" smtClean="0"/>
              <a:t>08/01/2012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2B4729B-D9CF-42E8-971B-7BD5D0ABAA85}" type="slidenum">
              <a:rPr lang="en-CA" smtClean="0"/>
              <a:t>‹#›</a:t>
            </a:fld>
            <a:endParaRPr lang="en-CA"/>
          </a:p>
        </p:txBody>
      </p:sp>
    </p:spTree>
    <p:extLst>
      <p:ext uri="{BB962C8B-B14F-4D97-AF65-F5344CB8AC3E}">
        <p14:creationId xmlns:p14="http://schemas.microsoft.com/office/powerpoint/2010/main" val="243432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89E407C-025D-4383-8F63-20CC566504BD}" type="datetimeFigureOut">
              <a:rPr lang="en-CA" smtClean="0"/>
              <a:t>08/01/2012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2B4729B-D9CF-42E8-971B-7BD5D0ABAA85}" type="slidenum">
              <a:rPr lang="en-CA" smtClean="0"/>
              <a:t>‹#›</a:t>
            </a:fld>
            <a:endParaRPr lang="en-CA"/>
          </a:p>
        </p:txBody>
      </p:sp>
    </p:spTree>
    <p:extLst>
      <p:ext uri="{BB962C8B-B14F-4D97-AF65-F5344CB8AC3E}">
        <p14:creationId xmlns:p14="http://schemas.microsoft.com/office/powerpoint/2010/main" val="154099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89E407C-025D-4383-8F63-20CC566504BD}" type="datetimeFigureOut">
              <a:rPr lang="en-CA" smtClean="0"/>
              <a:t>08/01/2012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2B4729B-D9CF-42E8-971B-7BD5D0ABAA85}" type="slidenum">
              <a:rPr lang="en-CA" smtClean="0"/>
              <a:t>‹#›</a:t>
            </a:fld>
            <a:endParaRPr lang="en-CA"/>
          </a:p>
        </p:txBody>
      </p:sp>
    </p:spTree>
    <p:extLst>
      <p:ext uri="{BB962C8B-B14F-4D97-AF65-F5344CB8AC3E}">
        <p14:creationId xmlns:p14="http://schemas.microsoft.com/office/powerpoint/2010/main" val="1020627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9E407C-025D-4383-8F63-20CC566504BD}" type="datetimeFigureOut">
              <a:rPr lang="en-CA" smtClean="0"/>
              <a:t>08/01/2012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2B4729B-D9CF-42E8-971B-7BD5D0ABAA85}" type="slidenum">
              <a:rPr lang="en-CA" smtClean="0"/>
              <a:t>‹#›</a:t>
            </a:fld>
            <a:endParaRPr lang="en-CA"/>
          </a:p>
        </p:txBody>
      </p:sp>
    </p:spTree>
    <p:extLst>
      <p:ext uri="{BB962C8B-B14F-4D97-AF65-F5344CB8AC3E}">
        <p14:creationId xmlns:p14="http://schemas.microsoft.com/office/powerpoint/2010/main" val="2244414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E89E407C-025D-4383-8F63-20CC566504BD}" type="datetimeFigureOut">
              <a:rPr lang="en-CA" smtClean="0"/>
              <a:t>08/01/2012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2B4729B-D9CF-42E8-971B-7BD5D0ABAA85}" type="slidenum">
              <a:rPr lang="en-CA" smtClean="0"/>
              <a:t>‹#›</a:t>
            </a:fld>
            <a:endParaRPr lang="en-CA"/>
          </a:p>
        </p:txBody>
      </p:sp>
    </p:spTree>
    <p:extLst>
      <p:ext uri="{BB962C8B-B14F-4D97-AF65-F5344CB8AC3E}">
        <p14:creationId xmlns:p14="http://schemas.microsoft.com/office/powerpoint/2010/main" val="341632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89E407C-025D-4383-8F63-20CC566504BD}" type="datetimeFigureOut">
              <a:rPr lang="en-CA" smtClean="0"/>
              <a:t>08/01/2012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2B4729B-D9CF-42E8-971B-7BD5D0ABAA85}" type="slidenum">
              <a:rPr lang="en-CA" smtClean="0"/>
              <a:t>‹#›</a:t>
            </a:fld>
            <a:endParaRPr lang="en-CA"/>
          </a:p>
        </p:txBody>
      </p:sp>
    </p:spTree>
    <p:extLst>
      <p:ext uri="{BB962C8B-B14F-4D97-AF65-F5344CB8AC3E}">
        <p14:creationId xmlns:p14="http://schemas.microsoft.com/office/powerpoint/2010/main" val="133166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89E407C-025D-4383-8F63-20CC566504BD}" type="datetimeFigureOut">
              <a:rPr lang="en-CA" smtClean="0"/>
              <a:t>08/01/2012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2B4729B-D9CF-42E8-971B-7BD5D0ABAA85}" type="slidenum">
              <a:rPr lang="en-CA" smtClean="0"/>
              <a:t>‹#›</a:t>
            </a:fld>
            <a:endParaRPr lang="en-CA"/>
          </a:p>
        </p:txBody>
      </p:sp>
    </p:spTree>
    <p:extLst>
      <p:ext uri="{BB962C8B-B14F-4D97-AF65-F5344CB8AC3E}">
        <p14:creationId xmlns:p14="http://schemas.microsoft.com/office/powerpoint/2010/main" val="274879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E407C-025D-4383-8F63-20CC566504BD}" type="datetimeFigureOut">
              <a:rPr lang="en-CA" smtClean="0"/>
              <a:t>08/01/2012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2B4729B-D9CF-42E8-971B-7BD5D0ABAA85}" type="slidenum">
              <a:rPr lang="en-CA" smtClean="0"/>
              <a:t>‹#›</a:t>
            </a:fld>
            <a:endParaRPr lang="en-CA"/>
          </a:p>
        </p:txBody>
      </p:sp>
    </p:spTree>
    <p:extLst>
      <p:ext uri="{BB962C8B-B14F-4D97-AF65-F5344CB8AC3E}">
        <p14:creationId xmlns:p14="http://schemas.microsoft.com/office/powerpoint/2010/main" val="4129048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E407C-025D-4383-8F63-20CC566504BD}" type="datetimeFigureOut">
              <a:rPr lang="en-CA" smtClean="0"/>
              <a:t>08/01/2012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2B4729B-D9CF-42E8-971B-7BD5D0ABAA85}" type="slidenum">
              <a:rPr lang="en-CA" smtClean="0"/>
              <a:t>‹#›</a:t>
            </a:fld>
            <a:endParaRPr lang="en-CA"/>
          </a:p>
        </p:txBody>
      </p:sp>
    </p:spTree>
    <p:extLst>
      <p:ext uri="{BB962C8B-B14F-4D97-AF65-F5344CB8AC3E}">
        <p14:creationId xmlns:p14="http://schemas.microsoft.com/office/powerpoint/2010/main" val="308850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9E407C-025D-4383-8F63-20CC566504BD}" type="datetimeFigureOut">
              <a:rPr lang="en-CA" smtClean="0"/>
              <a:t>08/01/2012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2B4729B-D9CF-42E8-971B-7BD5D0ABAA85}" type="slidenum">
              <a:rPr lang="en-CA" smtClean="0"/>
              <a:t>‹#›</a:t>
            </a:fld>
            <a:endParaRPr lang="en-CA"/>
          </a:p>
        </p:txBody>
      </p:sp>
    </p:spTree>
    <p:extLst>
      <p:ext uri="{BB962C8B-B14F-4D97-AF65-F5344CB8AC3E}">
        <p14:creationId xmlns:p14="http://schemas.microsoft.com/office/powerpoint/2010/main" val="65500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E407C-025D-4383-8F63-20CC566504BD}" type="datetimeFigureOut">
              <a:rPr lang="en-CA" smtClean="0"/>
              <a:t>08/01/2012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4729B-D9CF-42E8-971B-7BD5D0ABAA85}" type="slidenum">
              <a:rPr lang="en-CA" smtClean="0"/>
              <a:t>‹#›</a:t>
            </a:fld>
            <a:endParaRPr lang="en-CA"/>
          </a:p>
        </p:txBody>
      </p:sp>
    </p:spTree>
    <p:extLst>
      <p:ext uri="{BB962C8B-B14F-4D97-AF65-F5344CB8AC3E}">
        <p14:creationId xmlns:p14="http://schemas.microsoft.com/office/powerpoint/2010/main" val="1393079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youtube.com/watch?v=xvZfx7iwq9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Hi</a:t>
            </a:r>
            <a:endParaRPr lang="en-CA" dirty="0"/>
          </a:p>
        </p:txBody>
      </p:sp>
      <p:sp>
        <p:nvSpPr>
          <p:cNvPr id="3" name="Subtitle 2"/>
          <p:cNvSpPr>
            <a:spLocks noGrp="1"/>
          </p:cNvSpPr>
          <p:nvPr>
            <p:ph type="subTitle" idx="1"/>
          </p:nvPr>
        </p:nvSpPr>
        <p:spPr>
          <a:xfrm>
            <a:off x="1371600" y="3886200"/>
            <a:ext cx="6400800" cy="766936"/>
          </a:xfrm>
        </p:spPr>
        <p:txBody>
          <a:bodyPr/>
          <a:lstStyle/>
          <a:p>
            <a:r>
              <a:rPr lang="en-CA" dirty="0" smtClean="0"/>
              <a:t>This is my Relativity ISU</a:t>
            </a:r>
            <a:endParaRPr lang="en-CA" dirty="0"/>
          </a:p>
        </p:txBody>
      </p:sp>
      <p:sp>
        <p:nvSpPr>
          <p:cNvPr id="4" name="TextBox 3"/>
          <p:cNvSpPr txBox="1"/>
          <p:nvPr/>
        </p:nvSpPr>
        <p:spPr>
          <a:xfrm>
            <a:off x="2771800" y="4725144"/>
            <a:ext cx="3816424" cy="369332"/>
          </a:xfrm>
          <a:prstGeom prst="rect">
            <a:avLst/>
          </a:prstGeom>
          <a:noFill/>
        </p:spPr>
        <p:txBody>
          <a:bodyPr wrap="square" rtlCol="0">
            <a:spAutoFit/>
          </a:bodyPr>
          <a:lstStyle/>
          <a:p>
            <a:pPr algn="ctr"/>
            <a:r>
              <a:rPr lang="en-CA" dirty="0" smtClean="0"/>
              <a:t>By Terry Tong</a:t>
            </a:r>
            <a:endParaRPr lang="en-CA" dirty="0"/>
          </a:p>
        </p:txBody>
      </p:sp>
    </p:spTree>
    <p:extLst>
      <p:ext uri="{BB962C8B-B14F-4D97-AF65-F5344CB8AC3E}">
        <p14:creationId xmlns:p14="http://schemas.microsoft.com/office/powerpoint/2010/main" val="216402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92696"/>
            <a:ext cx="6912768" cy="1200329"/>
          </a:xfrm>
          <a:prstGeom prst="rect">
            <a:avLst/>
          </a:prstGeom>
          <a:noFill/>
        </p:spPr>
        <p:txBody>
          <a:bodyPr wrap="square" rtlCol="0">
            <a:spAutoFit/>
          </a:bodyPr>
          <a:lstStyle/>
          <a:p>
            <a:r>
              <a:rPr lang="en-CA" dirty="0" smtClean="0"/>
              <a:t>Events that happen in the universe that are separated by a distance there events might appear simultaneous to you but may appear in different times for an other observer. As Everything is only relative to each other, it is impossible for an event to be </a:t>
            </a:r>
            <a:r>
              <a:rPr lang="en-CA" dirty="0" err="1" smtClean="0"/>
              <a:t>simutanous</a:t>
            </a:r>
            <a:r>
              <a:rPr lang="en-CA" dirty="0" smtClean="0"/>
              <a:t>.</a:t>
            </a:r>
            <a:endParaRPr lang="en-CA" dirty="0"/>
          </a:p>
        </p:txBody>
      </p:sp>
      <p:pic>
        <p:nvPicPr>
          <p:cNvPr id="5122" name="Picture 2" descr="http://commonsenseatheism.com/wp-content/uploads/2010/09/horsehead-nebu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132856"/>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90750" y="5805264"/>
            <a:ext cx="4762500" cy="646331"/>
          </a:xfrm>
          <a:prstGeom prst="rect">
            <a:avLst/>
          </a:prstGeom>
          <a:noFill/>
        </p:spPr>
        <p:txBody>
          <a:bodyPr wrap="square" rtlCol="0">
            <a:spAutoFit/>
          </a:bodyPr>
          <a:lstStyle/>
          <a:p>
            <a:r>
              <a:rPr lang="en-CA" dirty="0" smtClean="0"/>
              <a:t>We see the past when we look at the stars, as light takes time to reach us.</a:t>
            </a:r>
            <a:endParaRPr lang="en-CA" dirty="0"/>
          </a:p>
        </p:txBody>
      </p:sp>
    </p:spTree>
    <p:extLst>
      <p:ext uri="{BB962C8B-B14F-4D97-AF65-F5344CB8AC3E}">
        <p14:creationId xmlns:p14="http://schemas.microsoft.com/office/powerpoint/2010/main" val="369409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CA" sz="6000" dirty="0" smtClean="0"/>
              <a:t>General Relativity.</a:t>
            </a:r>
            <a:endParaRPr lang="en-CA" sz="6000" dirty="0"/>
          </a:p>
        </p:txBody>
      </p:sp>
      <p:sp>
        <p:nvSpPr>
          <p:cNvPr id="4" name="TextBox 3"/>
          <p:cNvSpPr txBox="1"/>
          <p:nvPr/>
        </p:nvSpPr>
        <p:spPr>
          <a:xfrm>
            <a:off x="755576" y="3861048"/>
            <a:ext cx="7200800" cy="369332"/>
          </a:xfrm>
          <a:prstGeom prst="rect">
            <a:avLst/>
          </a:prstGeom>
          <a:noFill/>
        </p:spPr>
        <p:txBody>
          <a:bodyPr wrap="square" rtlCol="0">
            <a:spAutoFit/>
          </a:bodyPr>
          <a:lstStyle/>
          <a:p>
            <a:r>
              <a:rPr lang="en-CA" dirty="0" smtClean="0"/>
              <a:t>Einstein's way of clarifying gravity and its effects on time and space.</a:t>
            </a:r>
            <a:endParaRPr lang="en-CA" dirty="0"/>
          </a:p>
        </p:txBody>
      </p:sp>
    </p:spTree>
    <p:extLst>
      <p:ext uri="{BB962C8B-B14F-4D97-AF65-F5344CB8AC3E}">
        <p14:creationId xmlns:p14="http://schemas.microsoft.com/office/powerpoint/2010/main" val="3848984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548680"/>
            <a:ext cx="7772400" cy="1470025"/>
          </a:xfrm>
        </p:spPr>
        <p:txBody>
          <a:bodyPr/>
          <a:lstStyle/>
          <a:p>
            <a:r>
              <a:rPr lang="en-CA" dirty="0" smtClean="0"/>
              <a:t>What is so general about it?</a:t>
            </a:r>
            <a:endParaRPr lang="en-CA" dirty="0"/>
          </a:p>
        </p:txBody>
      </p:sp>
      <p:sp>
        <p:nvSpPr>
          <p:cNvPr id="3" name="Subtitle 2"/>
          <p:cNvSpPr>
            <a:spLocks noGrp="1"/>
          </p:cNvSpPr>
          <p:nvPr>
            <p:ph type="subTitle" idx="1"/>
          </p:nvPr>
        </p:nvSpPr>
        <p:spPr>
          <a:xfrm>
            <a:off x="1403648" y="2132856"/>
            <a:ext cx="6400800" cy="3888432"/>
          </a:xfrm>
        </p:spPr>
        <p:txBody>
          <a:bodyPr>
            <a:normAutofit fontScale="92500" lnSpcReduction="10000"/>
          </a:bodyPr>
          <a:lstStyle/>
          <a:p>
            <a:r>
              <a:rPr lang="en-CA" dirty="0" smtClean="0"/>
              <a:t>Einstein talks about space and time as being connected in to a plane that spans the whole universe. And that this plane is very much so like a flexible fabric that bends and distorts when there are objects on it. This theory provided a great insight to objects moving within a non inertial frame of reference.</a:t>
            </a:r>
            <a:endParaRPr lang="en-CA" dirty="0"/>
          </a:p>
        </p:txBody>
      </p:sp>
    </p:spTree>
    <p:extLst>
      <p:ext uri="{BB962C8B-B14F-4D97-AF65-F5344CB8AC3E}">
        <p14:creationId xmlns:p14="http://schemas.microsoft.com/office/powerpoint/2010/main" val="2859369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3051771"/>
          </a:xfrm>
        </p:spPr>
        <p:txBody>
          <a:bodyPr>
            <a:normAutofit fontScale="90000"/>
          </a:bodyPr>
          <a:lstStyle/>
          <a:p>
            <a:r>
              <a:rPr lang="en-CA" dirty="0" smtClean="0"/>
              <a:t>Question: If you where moving at 30 km/h and you threw a ball towards the direction of movement at 20 km/h, what would the ball’s speed be?</a:t>
            </a:r>
            <a:endParaRPr lang="en-CA" dirty="0"/>
          </a:p>
        </p:txBody>
      </p:sp>
      <p:sp>
        <p:nvSpPr>
          <p:cNvPr id="3" name="Subtitle 2"/>
          <p:cNvSpPr>
            <a:spLocks noGrp="1"/>
          </p:cNvSpPr>
          <p:nvPr>
            <p:ph type="subTitle" idx="1"/>
          </p:nvPr>
        </p:nvSpPr>
        <p:spPr/>
        <p:txBody>
          <a:bodyPr/>
          <a:lstStyle/>
          <a:p>
            <a:pPr marL="514350" indent="-514350">
              <a:buAutoNum type="alphaLcParenR"/>
            </a:pPr>
            <a:r>
              <a:rPr lang="en-CA" dirty="0" smtClean="0"/>
              <a:t>20 km/h</a:t>
            </a:r>
          </a:p>
          <a:p>
            <a:pPr marL="514350" indent="-514350">
              <a:buAutoNum type="alphaLcParenR"/>
            </a:pPr>
            <a:r>
              <a:rPr lang="en-CA" dirty="0" smtClean="0"/>
              <a:t>50 km/h</a:t>
            </a:r>
          </a:p>
          <a:p>
            <a:pPr marL="514350" indent="-514350">
              <a:buAutoNum type="alphaLcParenR"/>
            </a:pPr>
            <a:r>
              <a:rPr lang="en-CA" dirty="0" smtClean="0"/>
              <a:t>Not enough information to know</a:t>
            </a:r>
            <a:endParaRPr lang="en-CA" dirty="0"/>
          </a:p>
        </p:txBody>
      </p:sp>
    </p:spTree>
    <p:extLst>
      <p:ext uri="{BB962C8B-B14F-4D97-AF65-F5344CB8AC3E}">
        <p14:creationId xmlns:p14="http://schemas.microsoft.com/office/powerpoint/2010/main" val="14886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8920"/>
            <a:ext cx="8229600" cy="1143000"/>
          </a:xfrm>
        </p:spPr>
        <p:txBody>
          <a:bodyPr>
            <a:normAutofit fontScale="90000"/>
          </a:bodyPr>
          <a:lstStyle/>
          <a:p>
            <a:r>
              <a:rPr lang="en-CA" dirty="0" smtClean="0"/>
              <a:t>Answer is not enough Information is given.</a:t>
            </a:r>
            <a:endParaRPr lang="en-CA" dirty="0"/>
          </a:p>
        </p:txBody>
      </p:sp>
    </p:spTree>
    <p:extLst>
      <p:ext uri="{BB962C8B-B14F-4D97-AF65-F5344CB8AC3E}">
        <p14:creationId xmlns:p14="http://schemas.microsoft.com/office/powerpoint/2010/main" val="255363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8"/>
            <a:ext cx="7772400" cy="1470025"/>
          </a:xfrm>
        </p:spPr>
        <p:txBody>
          <a:bodyPr/>
          <a:lstStyle/>
          <a:p>
            <a:r>
              <a:rPr lang="en-CA" dirty="0" smtClean="0"/>
              <a:t>Why is that? Was my math wrong some how?</a:t>
            </a:r>
            <a:endParaRPr lang="en-CA" dirty="0"/>
          </a:p>
        </p:txBody>
      </p:sp>
      <p:sp>
        <p:nvSpPr>
          <p:cNvPr id="3" name="Subtitle 2"/>
          <p:cNvSpPr>
            <a:spLocks noGrp="1"/>
          </p:cNvSpPr>
          <p:nvPr>
            <p:ph type="subTitle" idx="1"/>
          </p:nvPr>
        </p:nvSpPr>
        <p:spPr>
          <a:xfrm>
            <a:off x="1403648" y="2996952"/>
            <a:ext cx="6400800" cy="2808312"/>
          </a:xfrm>
        </p:spPr>
        <p:txBody>
          <a:bodyPr>
            <a:normAutofit fontScale="85000" lnSpcReduction="10000"/>
          </a:bodyPr>
          <a:lstStyle/>
          <a:p>
            <a:r>
              <a:rPr lang="en-CA" sz="2100" dirty="0" smtClean="0"/>
              <a:t>Both of the numerical answers given would have been correct, but they must be given to a reference to an object or a “frame of reference” in order to be valid. And As Einstein has said that when we are dealing with velocities that are only very tiny compared to light, the velocity additions are kept to their sums. </a:t>
            </a:r>
          </a:p>
          <a:p>
            <a:r>
              <a:rPr lang="en-CA" dirty="0" smtClean="0"/>
              <a:t>Going 20 km/h relative to the thrower  ✓</a:t>
            </a:r>
          </a:p>
          <a:p>
            <a:r>
              <a:rPr lang="en-CA" dirty="0" smtClean="0"/>
              <a:t>Going at 50 km/h relative to the ground </a:t>
            </a:r>
            <a:r>
              <a:rPr lang="en-CA" dirty="0"/>
              <a:t> ✓</a:t>
            </a:r>
          </a:p>
        </p:txBody>
      </p:sp>
    </p:spTree>
    <p:extLst>
      <p:ext uri="{BB962C8B-B14F-4D97-AF65-F5344CB8AC3E}">
        <p14:creationId xmlns:p14="http://schemas.microsoft.com/office/powerpoint/2010/main" val="1751509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2979762"/>
          </a:xfrm>
        </p:spPr>
        <p:txBody>
          <a:bodyPr>
            <a:normAutofit fontScale="90000"/>
          </a:bodyPr>
          <a:lstStyle/>
          <a:p>
            <a:r>
              <a:rPr lang="en-CA" sz="3600" dirty="0" smtClean="0"/>
              <a:t>Question: If you shined a flash light while aboard the enterprise space ship traveling at 70% of C and shined a flash light towards the incoming space would the speed of the light  be seen traveling at C+(0.7xC )?</a:t>
            </a:r>
            <a:endParaRPr lang="en-CA" sz="3600" dirty="0"/>
          </a:p>
        </p:txBody>
      </p:sp>
      <p:sp>
        <p:nvSpPr>
          <p:cNvPr id="3" name="Subtitle 2"/>
          <p:cNvSpPr>
            <a:spLocks noGrp="1"/>
          </p:cNvSpPr>
          <p:nvPr>
            <p:ph type="subTitle" idx="1"/>
          </p:nvPr>
        </p:nvSpPr>
        <p:spPr/>
        <p:txBody>
          <a:bodyPr/>
          <a:lstStyle/>
          <a:p>
            <a:pPr marL="514350" indent="-514350">
              <a:buAutoNum type="alphaLcParenR"/>
            </a:pPr>
            <a:r>
              <a:rPr lang="en-CA" dirty="0" smtClean="0"/>
              <a:t>Yes</a:t>
            </a:r>
          </a:p>
          <a:p>
            <a:pPr marL="514350" indent="-514350">
              <a:buAutoNum type="alphaLcParenR"/>
            </a:pPr>
            <a:r>
              <a:rPr lang="en-CA" dirty="0" smtClean="0"/>
              <a:t>No</a:t>
            </a:r>
          </a:p>
          <a:p>
            <a:pPr marL="514350" indent="-514350">
              <a:buAutoNum type="alphaLcParenR"/>
            </a:pPr>
            <a:r>
              <a:rPr lang="en-CA" dirty="0" smtClean="0"/>
              <a:t>Trying to trick me again aren’t you</a:t>
            </a:r>
            <a:endParaRPr lang="en-CA" dirty="0"/>
          </a:p>
        </p:txBody>
      </p:sp>
      <p:sp>
        <p:nvSpPr>
          <p:cNvPr id="4" name="TextBox 3"/>
          <p:cNvSpPr txBox="1"/>
          <p:nvPr/>
        </p:nvSpPr>
        <p:spPr>
          <a:xfrm>
            <a:off x="5004048" y="3356992"/>
            <a:ext cx="3297698" cy="369332"/>
          </a:xfrm>
          <a:prstGeom prst="rect">
            <a:avLst/>
          </a:prstGeom>
          <a:noFill/>
        </p:spPr>
        <p:txBody>
          <a:bodyPr wrap="none" rtlCol="0">
            <a:spAutoFit/>
          </a:bodyPr>
          <a:lstStyle/>
          <a:p>
            <a:r>
              <a:rPr lang="en-CA" dirty="0" smtClean="0"/>
              <a:t>*C = 3.00x10</a:t>
            </a:r>
            <a:r>
              <a:rPr lang="en-CA" baseline="30000" dirty="0" smtClean="0"/>
              <a:t>8 </a:t>
            </a:r>
            <a:r>
              <a:rPr lang="en-CA" dirty="0" smtClean="0"/>
              <a:t> meters per second</a:t>
            </a:r>
            <a:endParaRPr lang="en-CA" dirty="0"/>
          </a:p>
        </p:txBody>
      </p:sp>
    </p:spTree>
    <p:extLst>
      <p:ext uri="{BB962C8B-B14F-4D97-AF65-F5344CB8AC3E}">
        <p14:creationId xmlns:p14="http://schemas.microsoft.com/office/powerpoint/2010/main" val="16020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Answer is no</a:t>
            </a:r>
            <a:endParaRPr lang="en-CA" dirty="0"/>
          </a:p>
        </p:txBody>
      </p:sp>
    </p:spTree>
    <p:extLst>
      <p:ext uri="{BB962C8B-B14F-4D97-AF65-F5344CB8AC3E}">
        <p14:creationId xmlns:p14="http://schemas.microsoft.com/office/powerpoint/2010/main" val="4073644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1470025"/>
          </a:xfrm>
        </p:spPr>
        <p:txBody>
          <a:bodyPr>
            <a:noAutofit/>
          </a:bodyPr>
          <a:lstStyle/>
          <a:p>
            <a:r>
              <a:rPr lang="en-CA" sz="3600" dirty="0" smtClean="0"/>
              <a:t>No? Impossible you just told me that the speed is relative, so an observer would see the beam traveling at C” 0.7xC</a:t>
            </a:r>
            <a:endParaRPr lang="en-CA" sz="3600" dirty="0"/>
          </a:p>
        </p:txBody>
      </p:sp>
      <p:sp>
        <p:nvSpPr>
          <p:cNvPr id="3" name="Subtitle 2"/>
          <p:cNvSpPr>
            <a:spLocks noGrp="1"/>
          </p:cNvSpPr>
          <p:nvPr>
            <p:ph type="subTitle" idx="1"/>
          </p:nvPr>
        </p:nvSpPr>
        <p:spPr>
          <a:xfrm>
            <a:off x="1371600" y="3068960"/>
            <a:ext cx="6400800" cy="3168352"/>
          </a:xfrm>
        </p:spPr>
        <p:txBody>
          <a:bodyPr>
            <a:normAutofit fontScale="85000" lnSpcReduction="10000"/>
          </a:bodyPr>
          <a:lstStyle/>
          <a:p>
            <a:r>
              <a:rPr lang="en-CA" sz="2400" dirty="0"/>
              <a:t>While if you where traveling very close to the speed of light, and you fired a missile, a stationary observer would see that missile go slower than expected of the velocity </a:t>
            </a:r>
            <a:r>
              <a:rPr lang="en-CA" sz="2400" dirty="0" smtClean="0"/>
              <a:t>sum, as this is explained through Einstein’s velocity addition formula on slide 53. But if you shone light, the light traveling relative to the observer is the same speed as someone that is stationary.  This is all explained within time dilation and length contraction because of how Einstein stated that light has an absolute speed. So if observers must agree on the same speed of light, then they must disagree on the time and distance.</a:t>
            </a:r>
            <a:endParaRPr lang="en-CA" sz="2000" dirty="0"/>
          </a:p>
        </p:txBody>
      </p:sp>
    </p:spTree>
    <p:extLst>
      <p:ext uri="{BB962C8B-B14F-4D97-AF65-F5344CB8AC3E}">
        <p14:creationId xmlns:p14="http://schemas.microsoft.com/office/powerpoint/2010/main" val="130238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Inertial vs. Non-inertial F.O.R</a:t>
            </a:r>
            <a:endParaRPr lang="en-CA" dirty="0"/>
          </a:p>
        </p:txBody>
      </p:sp>
      <p:sp>
        <p:nvSpPr>
          <p:cNvPr id="3" name="Subtitle 2"/>
          <p:cNvSpPr>
            <a:spLocks noGrp="1"/>
          </p:cNvSpPr>
          <p:nvPr>
            <p:ph type="subTitle" idx="1"/>
          </p:nvPr>
        </p:nvSpPr>
        <p:spPr/>
        <p:txBody>
          <a:bodyPr/>
          <a:lstStyle/>
          <a:p>
            <a:r>
              <a:rPr lang="en-CA" dirty="0" smtClean="0"/>
              <a:t>BTW. F.O.R stands for Frame of reference</a:t>
            </a:r>
            <a:endParaRPr lang="en-CA" dirty="0"/>
          </a:p>
        </p:txBody>
      </p:sp>
    </p:spTree>
    <p:extLst>
      <p:ext uri="{BB962C8B-B14F-4D97-AF65-F5344CB8AC3E}">
        <p14:creationId xmlns:p14="http://schemas.microsoft.com/office/powerpoint/2010/main" val="3258193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584" y="2852936"/>
            <a:ext cx="6983065" cy="923330"/>
          </a:xfrm>
          <a:prstGeom prst="rect">
            <a:avLst/>
          </a:prstGeom>
          <a:noFill/>
        </p:spPr>
        <p:txBody>
          <a:bodyPr wrap="none" rtlCol="0">
            <a:spAutoFit/>
          </a:bodyPr>
          <a:lstStyle/>
          <a:p>
            <a:r>
              <a:rPr lang="en-CA" sz="5400" dirty="0" smtClean="0"/>
              <a:t>The Theory of Relativity.</a:t>
            </a:r>
            <a:endParaRPr lang="en-CA" sz="5400" dirty="0"/>
          </a:p>
        </p:txBody>
      </p:sp>
    </p:spTree>
    <p:extLst>
      <p:ext uri="{BB962C8B-B14F-4D97-AF65-F5344CB8AC3E}">
        <p14:creationId xmlns:p14="http://schemas.microsoft.com/office/powerpoint/2010/main" val="1714804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F.O.R a general explanation</a:t>
            </a:r>
            <a:endParaRPr lang="en-CA" dirty="0"/>
          </a:p>
        </p:txBody>
      </p:sp>
      <p:sp>
        <p:nvSpPr>
          <p:cNvPr id="4" name="Subtitle 2"/>
          <p:cNvSpPr>
            <a:spLocks noGrp="1"/>
          </p:cNvSpPr>
          <p:nvPr>
            <p:ph type="subTitle" idx="1"/>
          </p:nvPr>
        </p:nvSpPr>
        <p:spPr>
          <a:xfrm>
            <a:off x="1371600" y="3886200"/>
            <a:ext cx="6400800" cy="1752600"/>
          </a:xfrm>
        </p:spPr>
        <p:txBody>
          <a:bodyPr/>
          <a:lstStyle/>
          <a:p>
            <a:r>
              <a:rPr lang="en-CA" dirty="0" smtClean="0"/>
              <a:t>BTW. Again F.O.R stands for Frame of reference</a:t>
            </a:r>
            <a:endParaRPr lang="en-CA" dirty="0"/>
          </a:p>
        </p:txBody>
      </p:sp>
    </p:spTree>
    <p:extLst>
      <p:ext uri="{BB962C8B-B14F-4D97-AF65-F5344CB8AC3E}">
        <p14:creationId xmlns:p14="http://schemas.microsoft.com/office/powerpoint/2010/main" val="4267900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700808"/>
            <a:ext cx="6400800" cy="3600400"/>
          </a:xfrm>
        </p:spPr>
        <p:txBody>
          <a:bodyPr>
            <a:normAutofit fontScale="85000" lnSpcReduction="10000"/>
          </a:bodyPr>
          <a:lstStyle/>
          <a:p>
            <a:pPr algn="l"/>
            <a:r>
              <a:rPr lang="en-CA" sz="3900" dirty="0" smtClean="0">
                <a:solidFill>
                  <a:schemeClr val="tx1"/>
                </a:solidFill>
              </a:rPr>
              <a:t>F.O.R</a:t>
            </a:r>
            <a:r>
              <a:rPr lang="en-CA" dirty="0" smtClean="0"/>
              <a:t> </a:t>
            </a:r>
            <a:r>
              <a:rPr lang="en-CA" i="1" dirty="0" smtClean="0"/>
              <a:t>noun /</a:t>
            </a:r>
            <a:r>
              <a:rPr lang="en-CA" dirty="0" err="1" smtClean="0"/>
              <a:t>ef</a:t>
            </a:r>
            <a:r>
              <a:rPr lang="en-CA" dirty="0" smtClean="0"/>
              <a:t>-oh-</a:t>
            </a:r>
            <a:r>
              <a:rPr lang="en-CA" dirty="0" err="1" smtClean="0"/>
              <a:t>ahr</a:t>
            </a:r>
            <a:r>
              <a:rPr lang="en-CA" dirty="0" smtClean="0"/>
              <a:t>/ </a:t>
            </a:r>
          </a:p>
          <a:p>
            <a:pPr algn="l"/>
            <a:r>
              <a:rPr lang="en-CA" dirty="0" smtClean="0"/>
              <a:t>A frame of reference is what the word means, it is what you are going to refer to for the measurements you are taking. </a:t>
            </a:r>
          </a:p>
          <a:p>
            <a:pPr algn="l"/>
            <a:r>
              <a:rPr lang="en-CA" i="1" dirty="0" smtClean="0"/>
              <a:t>Example: a car is measures its speed relative to the ground so therefore the earth is it’s F.O.R . </a:t>
            </a:r>
          </a:p>
          <a:p>
            <a:r>
              <a:rPr lang="en-CA" dirty="0" err="1" smtClean="0"/>
              <a:t>capisci</a:t>
            </a:r>
            <a:r>
              <a:rPr lang="en-CA" dirty="0" smtClean="0"/>
              <a:t>? no? okay?</a:t>
            </a:r>
            <a:endParaRPr lang="en-CA" i="1" dirty="0"/>
          </a:p>
        </p:txBody>
      </p:sp>
    </p:spTree>
    <p:extLst>
      <p:ext uri="{BB962C8B-B14F-4D97-AF65-F5344CB8AC3E}">
        <p14:creationId xmlns:p14="http://schemas.microsoft.com/office/powerpoint/2010/main" val="372027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Inertial F.O.R</a:t>
            </a:r>
            <a:endParaRPr lang="en-CA" dirty="0"/>
          </a:p>
        </p:txBody>
      </p:sp>
      <p:sp>
        <p:nvSpPr>
          <p:cNvPr id="3" name="Subtitle 2"/>
          <p:cNvSpPr>
            <a:spLocks noGrp="1"/>
          </p:cNvSpPr>
          <p:nvPr>
            <p:ph type="subTitle" idx="1"/>
          </p:nvPr>
        </p:nvSpPr>
        <p:spPr/>
        <p:txBody>
          <a:bodyPr>
            <a:normAutofit fontScale="92500" lnSpcReduction="10000"/>
          </a:bodyPr>
          <a:lstStyle/>
          <a:p>
            <a:pPr algn="l"/>
            <a:r>
              <a:rPr lang="en-CA" dirty="0" smtClean="0"/>
              <a:t>Inertial </a:t>
            </a:r>
            <a:r>
              <a:rPr lang="en-CA" sz="2800" i="1" dirty="0" smtClean="0"/>
              <a:t>adjective </a:t>
            </a:r>
            <a:r>
              <a:rPr lang="en-CA" sz="2800" dirty="0"/>
              <a:t>/</a:t>
            </a:r>
            <a:r>
              <a:rPr lang="en-CA" sz="2800" dirty="0" err="1"/>
              <a:t>iˈnərSHəl</a:t>
            </a:r>
            <a:r>
              <a:rPr lang="en-CA" sz="2800" dirty="0"/>
              <a:t>/</a:t>
            </a:r>
          </a:p>
          <a:p>
            <a:r>
              <a:rPr lang="en-CA" sz="2800" dirty="0" smtClean="0"/>
              <a:t>Word derives from inertia, so what is inertia it’s a property of matter when it is either in a </a:t>
            </a:r>
            <a:r>
              <a:rPr lang="en-CA" sz="2800" u="sng" dirty="0" smtClean="0"/>
              <a:t>state of rest or constant motion</a:t>
            </a:r>
            <a:r>
              <a:rPr lang="en-CA" sz="2800" dirty="0" smtClean="0"/>
              <a:t>.</a:t>
            </a:r>
            <a:endParaRPr lang="en-CA" sz="2800" dirty="0"/>
          </a:p>
        </p:txBody>
      </p:sp>
    </p:spTree>
    <p:extLst>
      <p:ext uri="{BB962C8B-B14F-4D97-AF65-F5344CB8AC3E}">
        <p14:creationId xmlns:p14="http://schemas.microsoft.com/office/powerpoint/2010/main" val="409824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6"/>
            <a:ext cx="7772400" cy="1470025"/>
          </a:xfrm>
        </p:spPr>
        <p:txBody>
          <a:bodyPr/>
          <a:lstStyle/>
          <a:p>
            <a:r>
              <a:rPr lang="en-CA" dirty="0" smtClean="0"/>
              <a:t>Speed testing 101</a:t>
            </a:r>
            <a:endParaRPr lang="en-CA" dirty="0"/>
          </a:p>
        </p:txBody>
      </p:sp>
      <p:sp>
        <p:nvSpPr>
          <p:cNvPr id="3" name="Subtitle 2"/>
          <p:cNvSpPr>
            <a:spLocks noGrp="1"/>
          </p:cNvSpPr>
          <p:nvPr>
            <p:ph type="subTitle" idx="1"/>
          </p:nvPr>
        </p:nvSpPr>
        <p:spPr>
          <a:xfrm>
            <a:off x="1187624" y="2708920"/>
            <a:ext cx="6984776" cy="3816424"/>
          </a:xfrm>
        </p:spPr>
        <p:txBody>
          <a:bodyPr>
            <a:normAutofit fontScale="77500" lnSpcReduction="20000"/>
          </a:bodyPr>
          <a:lstStyle/>
          <a:p>
            <a:r>
              <a:rPr lang="en-CA" dirty="0" smtClean="0"/>
              <a:t>For an inertial FOR, we are considering the FOR of anything that is moving at either </a:t>
            </a:r>
            <a:r>
              <a:rPr lang="en-CA" b="1" u="sng" dirty="0" smtClean="0"/>
              <a:t>constant velocity or something that is stationary</a:t>
            </a:r>
            <a:r>
              <a:rPr lang="en-CA" dirty="0" smtClean="0"/>
              <a:t>. For instance earth is rotating at a constant velocity therefore we do not feel the earth rotating. </a:t>
            </a:r>
            <a:r>
              <a:rPr lang="en-CA" u="sng" dirty="0" smtClean="0"/>
              <a:t>As long as everything you are measuring are in the same inertial frame all laws of physics holds true</a:t>
            </a:r>
            <a:r>
              <a:rPr lang="en-CA" dirty="0" smtClean="0"/>
              <a:t>. </a:t>
            </a:r>
          </a:p>
          <a:p>
            <a:r>
              <a:rPr lang="en-CA" dirty="0" smtClean="0"/>
              <a:t>For example if you where to measure the speed of a plane from a stationary perspective you would get its speed relative to the inertial frame that is of the earth.</a:t>
            </a:r>
            <a:endParaRPr lang="en-CA" dirty="0"/>
          </a:p>
        </p:txBody>
      </p:sp>
    </p:spTree>
    <p:extLst>
      <p:ext uri="{BB962C8B-B14F-4D97-AF65-F5344CB8AC3E}">
        <p14:creationId xmlns:p14="http://schemas.microsoft.com/office/powerpoint/2010/main" val="18130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Question: Is there an absolute inertial frame of reference? </a:t>
            </a:r>
            <a:endParaRPr lang="en-CA" dirty="0"/>
          </a:p>
        </p:txBody>
      </p:sp>
      <p:sp>
        <p:nvSpPr>
          <p:cNvPr id="3" name="Subtitle 2"/>
          <p:cNvSpPr>
            <a:spLocks noGrp="1"/>
          </p:cNvSpPr>
          <p:nvPr>
            <p:ph type="subTitle" idx="1"/>
          </p:nvPr>
        </p:nvSpPr>
        <p:spPr/>
        <p:txBody>
          <a:bodyPr>
            <a:normAutofit/>
          </a:bodyPr>
          <a:lstStyle/>
          <a:p>
            <a:pPr marL="514350" indent="-514350">
              <a:buAutoNum type="alphaLcParenR"/>
            </a:pPr>
            <a:r>
              <a:rPr lang="en-CA" dirty="0" smtClean="0"/>
              <a:t>Yes</a:t>
            </a:r>
          </a:p>
          <a:p>
            <a:pPr marL="514350" indent="-514350">
              <a:buAutoNum type="alphaLcParenR"/>
            </a:pPr>
            <a:r>
              <a:rPr lang="en-CA" dirty="0" smtClean="0"/>
              <a:t>No</a:t>
            </a:r>
          </a:p>
          <a:p>
            <a:pPr marL="514350" indent="-514350">
              <a:buAutoNum type="alphaLcParenR"/>
            </a:pPr>
            <a:r>
              <a:rPr lang="en-CA" dirty="0" smtClean="0"/>
              <a:t>What?</a:t>
            </a:r>
            <a:endParaRPr lang="en-CA" dirty="0"/>
          </a:p>
        </p:txBody>
      </p:sp>
    </p:spTree>
    <p:extLst>
      <p:ext uri="{BB962C8B-B14F-4D97-AF65-F5344CB8AC3E}">
        <p14:creationId xmlns:p14="http://schemas.microsoft.com/office/powerpoint/2010/main" val="206366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answer is no</a:t>
            </a:r>
            <a:endParaRPr lang="en-CA" dirty="0"/>
          </a:p>
        </p:txBody>
      </p:sp>
      <p:sp>
        <p:nvSpPr>
          <p:cNvPr id="3" name="Subtitle 2"/>
          <p:cNvSpPr>
            <a:spLocks noGrp="1"/>
          </p:cNvSpPr>
          <p:nvPr>
            <p:ph type="subTitle" idx="1"/>
          </p:nvPr>
        </p:nvSpPr>
        <p:spPr/>
        <p:txBody>
          <a:bodyPr>
            <a:normAutofit/>
          </a:bodyPr>
          <a:lstStyle/>
          <a:p>
            <a:r>
              <a:rPr lang="en-CA" sz="2800" dirty="0" smtClean="0"/>
              <a:t>But you already knew that didn’t you?</a:t>
            </a:r>
            <a:endParaRPr lang="en-CA" sz="2800" dirty="0"/>
          </a:p>
        </p:txBody>
      </p:sp>
    </p:spTree>
    <p:extLst>
      <p:ext uri="{BB962C8B-B14F-4D97-AF65-F5344CB8AC3E}">
        <p14:creationId xmlns:p14="http://schemas.microsoft.com/office/powerpoint/2010/main" val="89575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6"/>
            <a:ext cx="7772400" cy="1728192"/>
          </a:xfrm>
        </p:spPr>
        <p:txBody>
          <a:bodyPr>
            <a:noAutofit/>
          </a:bodyPr>
          <a:lstStyle/>
          <a:p>
            <a:r>
              <a:rPr lang="en-CA" sz="3600" dirty="0" smtClean="0"/>
              <a:t>Why isn’t there a absolute frame of reference in which we can have an  universal reference?</a:t>
            </a:r>
            <a:endParaRPr lang="en-CA" sz="3600" dirty="0"/>
          </a:p>
        </p:txBody>
      </p:sp>
      <p:sp>
        <p:nvSpPr>
          <p:cNvPr id="3" name="Subtitle 2"/>
          <p:cNvSpPr>
            <a:spLocks noGrp="1"/>
          </p:cNvSpPr>
          <p:nvPr>
            <p:ph type="subTitle" idx="1"/>
          </p:nvPr>
        </p:nvSpPr>
        <p:spPr>
          <a:xfrm>
            <a:off x="1371600" y="2708920"/>
            <a:ext cx="6400800" cy="3528392"/>
          </a:xfrm>
        </p:spPr>
        <p:txBody>
          <a:bodyPr>
            <a:normAutofit fontScale="85000" lnSpcReduction="10000"/>
          </a:bodyPr>
          <a:lstStyle/>
          <a:p>
            <a:r>
              <a:rPr lang="en-CA" dirty="0" smtClean="0"/>
              <a:t>We cannot have an absolute frame of reference in the universe because we are all relative to each other, as we all are moving. The earth is moving relative to the sun, while the sun is moving relative to the milky way, while the milky way is moving relative to other galaxies at light speed. Thus we cannot establish one region of space where there is absolutely no movement.</a:t>
            </a:r>
            <a:endParaRPr lang="en-CA" dirty="0"/>
          </a:p>
        </p:txBody>
      </p:sp>
    </p:spTree>
    <p:extLst>
      <p:ext uri="{BB962C8B-B14F-4D97-AF65-F5344CB8AC3E}">
        <p14:creationId xmlns:p14="http://schemas.microsoft.com/office/powerpoint/2010/main" val="2186671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No experiment you can do, to prove that you are either standing still or in constant velocity</a:t>
            </a:r>
            <a:endParaRPr lang="en-CA" dirty="0"/>
          </a:p>
        </p:txBody>
      </p:sp>
      <p:sp>
        <p:nvSpPr>
          <p:cNvPr id="3" name="Subtitle 2"/>
          <p:cNvSpPr>
            <a:spLocks noGrp="1"/>
          </p:cNvSpPr>
          <p:nvPr>
            <p:ph type="subTitle" idx="1"/>
          </p:nvPr>
        </p:nvSpPr>
        <p:spPr/>
        <p:txBody>
          <a:bodyPr>
            <a:normAutofit fontScale="55000" lnSpcReduction="20000"/>
          </a:bodyPr>
          <a:lstStyle/>
          <a:p>
            <a:r>
              <a:rPr lang="en-CA" dirty="0" smtClean="0"/>
              <a:t>Einstein stated that it is physically impossible to determine whether you are actually moving at constant velocity or staying stationary. As the two is clearly pointed out if you where sitting on a train with the blinds closed and where asked are we moving?. Your first reaction is to look out the window, but if you didn’t look out the window there is no way you can prove whether you are or not moving on the smooth tracks.</a:t>
            </a:r>
            <a:endParaRPr lang="en-CA" dirty="0"/>
          </a:p>
        </p:txBody>
      </p:sp>
    </p:spTree>
    <p:extLst>
      <p:ext uri="{BB962C8B-B14F-4D97-AF65-F5344CB8AC3E}">
        <p14:creationId xmlns:p14="http://schemas.microsoft.com/office/powerpoint/2010/main" val="2210542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Non-inertial F.O.R</a:t>
            </a:r>
            <a:endParaRPr lang="en-CA" dirty="0"/>
          </a:p>
        </p:txBody>
      </p:sp>
      <p:sp>
        <p:nvSpPr>
          <p:cNvPr id="3" name="Subtitle 2"/>
          <p:cNvSpPr>
            <a:spLocks noGrp="1"/>
          </p:cNvSpPr>
          <p:nvPr>
            <p:ph type="subTitle" idx="1"/>
          </p:nvPr>
        </p:nvSpPr>
        <p:spPr/>
        <p:txBody>
          <a:bodyPr/>
          <a:lstStyle/>
          <a:p>
            <a:r>
              <a:rPr lang="en-CA" dirty="0" smtClean="0"/>
              <a:t>For those that are moving.</a:t>
            </a:r>
            <a:endParaRPr lang="en-CA" dirty="0"/>
          </a:p>
        </p:txBody>
      </p:sp>
    </p:spTree>
    <p:extLst>
      <p:ext uri="{BB962C8B-B14F-4D97-AF65-F5344CB8AC3E}">
        <p14:creationId xmlns:p14="http://schemas.microsoft.com/office/powerpoint/2010/main" val="399040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4"/>
            <a:ext cx="7772400" cy="1470025"/>
          </a:xfrm>
        </p:spPr>
        <p:txBody>
          <a:bodyPr/>
          <a:lstStyle/>
          <a:p>
            <a:r>
              <a:rPr lang="en-CA" dirty="0" smtClean="0"/>
              <a:t>A short Description.</a:t>
            </a:r>
            <a:endParaRPr lang="en-CA" dirty="0"/>
          </a:p>
        </p:txBody>
      </p:sp>
      <p:sp>
        <p:nvSpPr>
          <p:cNvPr id="3" name="Subtitle 2"/>
          <p:cNvSpPr>
            <a:spLocks noGrp="1"/>
          </p:cNvSpPr>
          <p:nvPr>
            <p:ph type="subTitle" idx="1"/>
          </p:nvPr>
        </p:nvSpPr>
        <p:spPr>
          <a:xfrm>
            <a:off x="1371600" y="1988840"/>
            <a:ext cx="6400800" cy="4437718"/>
          </a:xfrm>
        </p:spPr>
        <p:txBody>
          <a:bodyPr>
            <a:normAutofit fontScale="92500" lnSpcReduction="20000"/>
          </a:bodyPr>
          <a:lstStyle/>
          <a:p>
            <a:r>
              <a:rPr lang="en-CA" dirty="0" smtClean="0"/>
              <a:t>This time instead of a nice uniform speed ride, our ride is going to be accelerating, turning side to side, and going up and down bumps. Then within this situation how are you going to get a reading for any measurement if there are external forces at work? As if you are in an non-inertial F.O.R there are going to be external forces that will alter your measurements (fictitious forces)</a:t>
            </a:r>
            <a:endParaRPr lang="en-CA" dirty="0"/>
          </a:p>
        </p:txBody>
      </p:sp>
    </p:spTree>
    <p:extLst>
      <p:ext uri="{BB962C8B-B14F-4D97-AF65-F5344CB8AC3E}">
        <p14:creationId xmlns:p14="http://schemas.microsoft.com/office/powerpoint/2010/main" val="24781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772400" cy="2450703"/>
          </a:xfrm>
        </p:spPr>
        <p:txBody>
          <a:bodyPr>
            <a:normAutofit/>
          </a:bodyPr>
          <a:lstStyle/>
          <a:p>
            <a:r>
              <a:rPr lang="en-CA" dirty="0" smtClean="0"/>
              <a:t>This theory is able to accurately describe how the Macro universe works in essence. </a:t>
            </a:r>
            <a:endParaRPr lang="en-CA" dirty="0"/>
          </a:p>
        </p:txBody>
      </p:sp>
      <p:sp>
        <p:nvSpPr>
          <p:cNvPr id="3" name="Subtitle 2"/>
          <p:cNvSpPr>
            <a:spLocks noGrp="1"/>
          </p:cNvSpPr>
          <p:nvPr>
            <p:ph type="subTitle" idx="1"/>
          </p:nvPr>
        </p:nvSpPr>
        <p:spPr>
          <a:xfrm>
            <a:off x="1403648" y="3501008"/>
            <a:ext cx="6400800" cy="2664296"/>
          </a:xfrm>
        </p:spPr>
        <p:txBody>
          <a:bodyPr>
            <a:normAutofit fontScale="92500" lnSpcReduction="10000"/>
          </a:bodyPr>
          <a:lstStyle/>
          <a:p>
            <a:r>
              <a:rPr lang="en-CA" dirty="0" smtClean="0"/>
              <a:t>There are two parts to his theory which are General Relativity, and Special Relativity which I will talk about later on. But first lets talk about how it affected Galileo’s relativity and how it was changed by Einstein’s relativity.</a:t>
            </a:r>
            <a:endParaRPr lang="en-CA" dirty="0"/>
          </a:p>
        </p:txBody>
      </p:sp>
    </p:spTree>
    <p:extLst>
      <p:ext uri="{BB962C8B-B14F-4D97-AF65-F5344CB8AC3E}">
        <p14:creationId xmlns:p14="http://schemas.microsoft.com/office/powerpoint/2010/main" val="396630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Special Relativity</a:t>
            </a:r>
            <a:endParaRPr lang="en-CA" dirty="0"/>
          </a:p>
        </p:txBody>
      </p:sp>
      <p:sp>
        <p:nvSpPr>
          <p:cNvPr id="3" name="Subtitle 2"/>
          <p:cNvSpPr>
            <a:spLocks noGrp="1"/>
          </p:cNvSpPr>
          <p:nvPr>
            <p:ph type="subTitle" idx="1"/>
          </p:nvPr>
        </p:nvSpPr>
        <p:spPr/>
        <p:txBody>
          <a:bodyPr/>
          <a:lstStyle/>
          <a:p>
            <a:pPr algn="l"/>
            <a:r>
              <a:rPr lang="en-CA" dirty="0" smtClean="0"/>
              <a:t>Special Relativity </a:t>
            </a:r>
            <a:r>
              <a:rPr lang="en-CA" i="1" dirty="0" smtClean="0"/>
              <a:t>noun </a:t>
            </a:r>
            <a:r>
              <a:rPr lang="en-CA" dirty="0" smtClean="0"/>
              <a:t>/</a:t>
            </a:r>
            <a:r>
              <a:rPr lang="en-CA" dirty="0" err="1" smtClean="0"/>
              <a:t>spesh’el</a:t>
            </a:r>
            <a:r>
              <a:rPr lang="en-CA" dirty="0" smtClean="0"/>
              <a:t>/</a:t>
            </a:r>
          </a:p>
          <a:p>
            <a:pPr algn="l"/>
            <a:r>
              <a:rPr lang="en-CA" dirty="0" smtClean="0"/>
              <a:t>A version of relativity in which it is special in a way. In which I joke.</a:t>
            </a:r>
            <a:endParaRPr lang="en-CA" dirty="0"/>
          </a:p>
        </p:txBody>
      </p:sp>
    </p:spTree>
    <p:extLst>
      <p:ext uri="{BB962C8B-B14F-4D97-AF65-F5344CB8AC3E}">
        <p14:creationId xmlns:p14="http://schemas.microsoft.com/office/powerpoint/2010/main" val="105420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So what’s so special?</a:t>
            </a:r>
            <a:endParaRPr lang="en-CA" dirty="0"/>
          </a:p>
        </p:txBody>
      </p:sp>
      <p:sp>
        <p:nvSpPr>
          <p:cNvPr id="3" name="Subtitle 2"/>
          <p:cNvSpPr>
            <a:spLocks noGrp="1"/>
          </p:cNvSpPr>
          <p:nvPr>
            <p:ph type="subTitle" idx="1"/>
          </p:nvPr>
        </p:nvSpPr>
        <p:spPr>
          <a:xfrm>
            <a:off x="1371600" y="3429000"/>
            <a:ext cx="6400800" cy="2592288"/>
          </a:xfrm>
        </p:spPr>
        <p:txBody>
          <a:bodyPr>
            <a:normAutofit fontScale="85000" lnSpcReduction="20000"/>
          </a:bodyPr>
          <a:lstStyle/>
          <a:p>
            <a:r>
              <a:rPr lang="en-CA" dirty="0" smtClean="0"/>
              <a:t>Einstein’s special relativity explains within the special theory of relativity in which time and space are tied together in the absence of gravity. And that this theory postulates everything in the universe sees light traveling the same seed independent of the F.O.R.</a:t>
            </a:r>
            <a:endParaRPr lang="en-CA" dirty="0"/>
          </a:p>
        </p:txBody>
      </p:sp>
    </p:spTree>
    <p:extLst>
      <p:ext uri="{BB962C8B-B14F-4D97-AF65-F5344CB8AC3E}">
        <p14:creationId xmlns:p14="http://schemas.microsoft.com/office/powerpoint/2010/main" val="34432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8920"/>
            <a:ext cx="8229600" cy="1143000"/>
          </a:xfrm>
        </p:spPr>
        <p:txBody>
          <a:bodyPr>
            <a:normAutofit fontScale="90000"/>
          </a:bodyPr>
          <a:lstStyle/>
          <a:p>
            <a:r>
              <a:rPr lang="en-CA" dirty="0" smtClean="0"/>
              <a:t>Jim buys a sports car with his friend John.</a:t>
            </a:r>
            <a:endParaRPr lang="en-CA" dirty="0"/>
          </a:p>
        </p:txBody>
      </p:sp>
    </p:spTree>
    <p:extLst>
      <p:ext uri="{BB962C8B-B14F-4D97-AF65-F5344CB8AC3E}">
        <p14:creationId xmlns:p14="http://schemas.microsoft.com/office/powerpoint/2010/main" val="1430385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Jim measures the sports car on the tarmac with a ruler.</a:t>
            </a:r>
            <a:endParaRPr lang="en-CA" dirty="0"/>
          </a:p>
        </p:txBody>
      </p:sp>
      <p:sp>
        <p:nvSpPr>
          <p:cNvPr id="3" name="Subtitle 2"/>
          <p:cNvSpPr>
            <a:spLocks noGrp="1"/>
          </p:cNvSpPr>
          <p:nvPr>
            <p:ph type="subTitle" idx="1"/>
          </p:nvPr>
        </p:nvSpPr>
        <p:spPr/>
        <p:txBody>
          <a:bodyPr/>
          <a:lstStyle/>
          <a:p>
            <a:r>
              <a:rPr lang="en-CA" dirty="0" smtClean="0"/>
              <a:t>The car is not moving.</a:t>
            </a:r>
            <a:endParaRPr lang="en-CA" dirty="0"/>
          </a:p>
        </p:txBody>
      </p:sp>
    </p:spTree>
    <p:extLst>
      <p:ext uri="{BB962C8B-B14F-4D97-AF65-F5344CB8AC3E}">
        <p14:creationId xmlns:p14="http://schemas.microsoft.com/office/powerpoint/2010/main" val="3835539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8"/>
            <a:ext cx="7772400" cy="3339802"/>
          </a:xfrm>
        </p:spPr>
        <p:txBody>
          <a:bodyPr>
            <a:normAutofit fontScale="90000"/>
          </a:bodyPr>
          <a:lstStyle/>
          <a:p>
            <a:r>
              <a:rPr lang="en-CA" dirty="0" smtClean="0"/>
              <a:t>While John will measure the cars length by letting the car getting to constant velocity and start measuring time from the front of the car, and finish when the back of the car passes the finish line.</a:t>
            </a:r>
            <a:endParaRPr lang="en-CA" dirty="0"/>
          </a:p>
        </p:txBody>
      </p:sp>
      <p:sp>
        <p:nvSpPr>
          <p:cNvPr id="3" name="Subtitle 2"/>
          <p:cNvSpPr>
            <a:spLocks noGrp="1"/>
          </p:cNvSpPr>
          <p:nvPr>
            <p:ph type="subTitle" idx="1"/>
          </p:nvPr>
        </p:nvSpPr>
        <p:spPr>
          <a:xfrm>
            <a:off x="1371600" y="4797152"/>
            <a:ext cx="6400800" cy="1752600"/>
          </a:xfrm>
        </p:spPr>
        <p:txBody>
          <a:bodyPr>
            <a:normAutofit fontScale="92500" lnSpcReduction="10000"/>
          </a:bodyPr>
          <a:lstStyle/>
          <a:p>
            <a:r>
              <a:rPr lang="en-CA" dirty="0" smtClean="0"/>
              <a:t>So he measures the time elapsed then by dividing the time elapsed by the constant velocity he will get the car’s  length.</a:t>
            </a:r>
            <a:endParaRPr lang="en-CA" dirty="0"/>
          </a:p>
        </p:txBody>
      </p:sp>
    </p:spTree>
    <p:extLst>
      <p:ext uri="{BB962C8B-B14F-4D97-AF65-F5344CB8AC3E}">
        <p14:creationId xmlns:p14="http://schemas.microsoft.com/office/powerpoint/2010/main" val="2772296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They both have a cesium atomic clock that are synchronized</a:t>
            </a:r>
            <a:endParaRPr lang="en-CA" dirty="0"/>
          </a:p>
        </p:txBody>
      </p:sp>
      <p:sp>
        <p:nvSpPr>
          <p:cNvPr id="3" name="Subtitle 2"/>
          <p:cNvSpPr>
            <a:spLocks noGrp="1"/>
          </p:cNvSpPr>
          <p:nvPr>
            <p:ph type="subTitle" idx="1"/>
          </p:nvPr>
        </p:nvSpPr>
        <p:spPr/>
        <p:txBody>
          <a:bodyPr/>
          <a:lstStyle/>
          <a:p>
            <a:r>
              <a:rPr lang="en-CA" dirty="0" smtClean="0"/>
              <a:t>Highly unlikely, but we should imagine.</a:t>
            </a:r>
            <a:endParaRPr lang="en-CA" dirty="0"/>
          </a:p>
        </p:txBody>
      </p:sp>
    </p:spTree>
    <p:extLst>
      <p:ext uri="{BB962C8B-B14F-4D97-AF65-F5344CB8AC3E}">
        <p14:creationId xmlns:p14="http://schemas.microsoft.com/office/powerpoint/2010/main" val="422468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2403698"/>
          </a:xfrm>
        </p:spPr>
        <p:txBody>
          <a:bodyPr>
            <a:noAutofit/>
          </a:bodyPr>
          <a:lstStyle/>
          <a:p>
            <a:r>
              <a:rPr lang="en-CA" sz="3600" dirty="0" smtClean="0"/>
              <a:t>Question: If Jim records his length, and then drives down the tarmac at 200 km/h down the tarmac, what is the length of the car that John will measure?</a:t>
            </a:r>
            <a:endParaRPr lang="en-CA" sz="3600" dirty="0"/>
          </a:p>
        </p:txBody>
      </p:sp>
      <p:sp>
        <p:nvSpPr>
          <p:cNvPr id="3" name="Subtitle 2"/>
          <p:cNvSpPr>
            <a:spLocks noGrp="1"/>
          </p:cNvSpPr>
          <p:nvPr>
            <p:ph type="subTitle" idx="1"/>
          </p:nvPr>
        </p:nvSpPr>
        <p:spPr/>
        <p:txBody>
          <a:bodyPr/>
          <a:lstStyle/>
          <a:p>
            <a:pPr marL="514350" indent="-514350">
              <a:buAutoNum type="alphaLcParenR"/>
            </a:pPr>
            <a:r>
              <a:rPr lang="en-CA" dirty="0" smtClean="0"/>
              <a:t>Johns length &gt; Jims length</a:t>
            </a:r>
          </a:p>
          <a:p>
            <a:pPr marL="514350" indent="-514350">
              <a:buAutoNum type="alphaLcParenR"/>
            </a:pPr>
            <a:r>
              <a:rPr lang="en-CA" dirty="0" smtClean="0"/>
              <a:t>Johns length &lt; Jims length</a:t>
            </a:r>
          </a:p>
          <a:p>
            <a:pPr marL="514350" indent="-514350">
              <a:buAutoNum type="alphaLcParenR"/>
            </a:pPr>
            <a:r>
              <a:rPr lang="en-CA" dirty="0" smtClean="0"/>
              <a:t>Johns length = Jims length</a:t>
            </a:r>
            <a:endParaRPr lang="en-CA" dirty="0"/>
          </a:p>
        </p:txBody>
      </p:sp>
    </p:spTree>
    <p:extLst>
      <p:ext uri="{BB962C8B-B14F-4D97-AF65-F5344CB8AC3E}">
        <p14:creationId xmlns:p14="http://schemas.microsoft.com/office/powerpoint/2010/main" val="249519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Answer is Johns length is &lt; Jims length</a:t>
            </a:r>
            <a:endParaRPr lang="en-CA" dirty="0"/>
          </a:p>
        </p:txBody>
      </p:sp>
      <p:sp>
        <p:nvSpPr>
          <p:cNvPr id="3" name="Subtitle 2"/>
          <p:cNvSpPr>
            <a:spLocks noGrp="1"/>
          </p:cNvSpPr>
          <p:nvPr>
            <p:ph type="subTitle" idx="1"/>
          </p:nvPr>
        </p:nvSpPr>
        <p:spPr/>
        <p:txBody>
          <a:bodyPr/>
          <a:lstStyle/>
          <a:p>
            <a:r>
              <a:rPr lang="en-CA" dirty="0" smtClean="0"/>
              <a:t>How is that possible?</a:t>
            </a:r>
            <a:endParaRPr lang="en-CA" dirty="0"/>
          </a:p>
        </p:txBody>
      </p:sp>
    </p:spTree>
    <p:extLst>
      <p:ext uri="{BB962C8B-B14F-4D97-AF65-F5344CB8AC3E}">
        <p14:creationId xmlns:p14="http://schemas.microsoft.com/office/powerpoint/2010/main" val="43791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3240359"/>
          </a:xfrm>
        </p:spPr>
        <p:txBody>
          <a:bodyPr>
            <a:normAutofit/>
          </a:bodyPr>
          <a:lstStyle/>
          <a:p>
            <a:pPr algn="just"/>
            <a:r>
              <a:rPr lang="en-CA" sz="2000" dirty="0" smtClean="0"/>
              <a:t>Within special relativity, time slows down for a moving object while being observed from a stationary F.O.R, which is to say how could this be? Lets take the difference between two photon clocks, one stationary and one moving. You can see from a stationary F.O.R you perceive that the light beam takes longer to get from one end to the other while moving compared to the stationary clock. You see the light beam going at a angle to its next frame in time. This is called time dilation in which time slows down for a moving object while being observed from a stationary observer. And there is always length contraction but this will talk about it later.</a:t>
            </a:r>
            <a:endParaRPr lang="en-CA"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789040"/>
            <a:ext cx="3843588" cy="2196336"/>
          </a:xfrm>
          <a:prstGeom prst="rect">
            <a:avLst/>
          </a:prstGeom>
        </p:spPr>
      </p:pic>
      <p:sp>
        <p:nvSpPr>
          <p:cNvPr id="5" name="TextBox 4"/>
          <p:cNvSpPr txBox="1"/>
          <p:nvPr/>
        </p:nvSpPr>
        <p:spPr>
          <a:xfrm>
            <a:off x="2483768" y="6093296"/>
            <a:ext cx="1224136" cy="369332"/>
          </a:xfrm>
          <a:prstGeom prst="rect">
            <a:avLst/>
          </a:prstGeom>
          <a:noFill/>
        </p:spPr>
        <p:txBody>
          <a:bodyPr wrap="square" rtlCol="0">
            <a:spAutoFit/>
          </a:bodyPr>
          <a:lstStyle/>
          <a:p>
            <a:r>
              <a:rPr lang="en-CA" dirty="0" smtClean="0"/>
              <a:t>Stationary</a:t>
            </a:r>
            <a:endParaRPr lang="en-CA" dirty="0"/>
          </a:p>
        </p:txBody>
      </p:sp>
      <p:sp>
        <p:nvSpPr>
          <p:cNvPr id="6" name="TextBox 5"/>
          <p:cNvSpPr txBox="1"/>
          <p:nvPr/>
        </p:nvSpPr>
        <p:spPr>
          <a:xfrm>
            <a:off x="4139952" y="6093296"/>
            <a:ext cx="2686718" cy="369332"/>
          </a:xfrm>
          <a:prstGeom prst="rect">
            <a:avLst/>
          </a:prstGeom>
          <a:noFill/>
        </p:spPr>
        <p:txBody>
          <a:bodyPr wrap="square" rtlCol="0">
            <a:spAutoFit/>
          </a:bodyPr>
          <a:lstStyle/>
          <a:p>
            <a:r>
              <a:rPr lang="en-CA" dirty="0" smtClean="0"/>
              <a:t>Constant Velocity</a:t>
            </a:r>
            <a:endParaRPr lang="en-CA" dirty="0"/>
          </a:p>
        </p:txBody>
      </p:sp>
    </p:spTree>
    <p:extLst>
      <p:ext uri="{BB962C8B-B14F-4D97-AF65-F5344CB8AC3E}">
        <p14:creationId xmlns:p14="http://schemas.microsoft.com/office/powerpoint/2010/main" val="361000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 </a:t>
            </a:r>
            <a:r>
              <a:rPr lang="en-CA" dirty="0" err="1" smtClean="0"/>
              <a:t>muon</a:t>
            </a:r>
            <a:r>
              <a:rPr lang="en-CA" dirty="0" smtClean="0"/>
              <a:t> radioactively decays in 2 millionth of a second</a:t>
            </a:r>
            <a:endParaRPr lang="en-CA" dirty="0"/>
          </a:p>
        </p:txBody>
      </p:sp>
      <p:sp>
        <p:nvSpPr>
          <p:cNvPr id="3" name="Subtitle 2"/>
          <p:cNvSpPr>
            <a:spLocks noGrp="1"/>
          </p:cNvSpPr>
          <p:nvPr>
            <p:ph type="subTitle" idx="1"/>
          </p:nvPr>
        </p:nvSpPr>
        <p:spPr/>
        <p:txBody>
          <a:bodyPr/>
          <a:lstStyle/>
          <a:p>
            <a:r>
              <a:rPr lang="en-CA" dirty="0" err="1" smtClean="0"/>
              <a:t>Muon</a:t>
            </a:r>
            <a:r>
              <a:rPr lang="en-CA" dirty="0" smtClean="0"/>
              <a:t> </a:t>
            </a:r>
            <a:r>
              <a:rPr lang="en-CA" i="1" dirty="0" smtClean="0"/>
              <a:t>noun</a:t>
            </a:r>
            <a:r>
              <a:rPr lang="en-CA" dirty="0" smtClean="0"/>
              <a:t>  /ˈ</a:t>
            </a:r>
            <a:r>
              <a:rPr lang="en-CA" dirty="0" err="1"/>
              <a:t>myü</a:t>
            </a:r>
            <a:r>
              <a:rPr lang="en-CA" dirty="0"/>
              <a:t>-ˌ</a:t>
            </a:r>
            <a:r>
              <a:rPr lang="en-CA" dirty="0" err="1" smtClean="0"/>
              <a:t>än</a:t>
            </a:r>
            <a:r>
              <a:rPr lang="en-CA" dirty="0"/>
              <a:t>/</a:t>
            </a:r>
            <a:r>
              <a:rPr lang="en-CA" dirty="0" smtClean="0"/>
              <a:t> an elementary particle that is similar to an electron</a:t>
            </a:r>
            <a:endParaRPr lang="en-CA" dirty="0"/>
          </a:p>
        </p:txBody>
      </p:sp>
    </p:spTree>
    <p:extLst>
      <p:ext uri="{BB962C8B-B14F-4D97-AF65-F5344CB8AC3E}">
        <p14:creationId xmlns:p14="http://schemas.microsoft.com/office/powerpoint/2010/main" val="3787260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Galilean Relativity</a:t>
            </a:r>
            <a:endParaRPr lang="en-CA" dirty="0"/>
          </a:p>
        </p:txBody>
      </p:sp>
      <p:sp>
        <p:nvSpPr>
          <p:cNvPr id="3" name="Subtitle 2"/>
          <p:cNvSpPr>
            <a:spLocks noGrp="1"/>
          </p:cNvSpPr>
          <p:nvPr>
            <p:ph type="subTitle" idx="1"/>
          </p:nvPr>
        </p:nvSpPr>
        <p:spPr/>
        <p:txBody>
          <a:bodyPr/>
          <a:lstStyle/>
          <a:p>
            <a:r>
              <a:rPr lang="en-CA" dirty="0" smtClean="0"/>
              <a:t>Why Galileo was wrong.</a:t>
            </a:r>
            <a:endParaRPr lang="en-CA" dirty="0"/>
          </a:p>
        </p:txBody>
      </p:sp>
    </p:spTree>
    <p:extLst>
      <p:ext uri="{BB962C8B-B14F-4D97-AF65-F5344CB8AC3E}">
        <p14:creationId xmlns:p14="http://schemas.microsoft.com/office/powerpoint/2010/main" val="2582147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772400" cy="2952327"/>
          </a:xfrm>
        </p:spPr>
        <p:txBody>
          <a:bodyPr>
            <a:normAutofit fontScale="90000"/>
          </a:bodyPr>
          <a:lstStyle/>
          <a:p>
            <a:r>
              <a:rPr lang="en-CA" dirty="0" smtClean="0"/>
              <a:t>If we accelerate one </a:t>
            </a:r>
            <a:r>
              <a:rPr lang="en-CA" dirty="0" err="1" smtClean="0"/>
              <a:t>muon</a:t>
            </a:r>
            <a:r>
              <a:rPr lang="en-CA" dirty="0" smtClean="0"/>
              <a:t> to approximately 99.5% of C, by a factor of long do you think before it decays compared to the stationary </a:t>
            </a:r>
            <a:r>
              <a:rPr lang="en-CA" dirty="0" err="1" smtClean="0"/>
              <a:t>muon</a:t>
            </a:r>
            <a:r>
              <a:rPr lang="en-CA" dirty="0"/>
              <a:t>?</a:t>
            </a:r>
          </a:p>
        </p:txBody>
      </p:sp>
      <p:sp>
        <p:nvSpPr>
          <p:cNvPr id="3" name="Subtitle 2"/>
          <p:cNvSpPr>
            <a:spLocks noGrp="1"/>
          </p:cNvSpPr>
          <p:nvPr>
            <p:ph type="subTitle" idx="1"/>
          </p:nvPr>
        </p:nvSpPr>
        <p:spPr/>
        <p:txBody>
          <a:bodyPr/>
          <a:lstStyle/>
          <a:p>
            <a:pPr marL="514350" indent="-514350">
              <a:buAutoNum type="alphaLcParenR"/>
            </a:pPr>
            <a:r>
              <a:rPr lang="en-CA" dirty="0" smtClean="0"/>
              <a:t>2x</a:t>
            </a:r>
          </a:p>
          <a:p>
            <a:pPr marL="514350" indent="-514350">
              <a:buAutoNum type="alphaLcParenR"/>
            </a:pPr>
            <a:r>
              <a:rPr lang="en-CA" dirty="0" smtClean="0"/>
              <a:t>5x</a:t>
            </a:r>
          </a:p>
          <a:p>
            <a:pPr marL="514350" indent="-514350">
              <a:buAutoNum type="alphaLcParenR"/>
            </a:pPr>
            <a:r>
              <a:rPr lang="en-CA" dirty="0" smtClean="0"/>
              <a:t>10x</a:t>
            </a:r>
          </a:p>
          <a:p>
            <a:pPr marL="514350" indent="-514350">
              <a:buAutoNum type="alphaLcParenR"/>
            </a:pPr>
            <a:endParaRPr lang="en-CA" dirty="0"/>
          </a:p>
        </p:txBody>
      </p:sp>
    </p:spTree>
    <p:extLst>
      <p:ext uri="{BB962C8B-B14F-4D97-AF65-F5344CB8AC3E}">
        <p14:creationId xmlns:p14="http://schemas.microsoft.com/office/powerpoint/2010/main" val="450426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Answer is actually 10x</a:t>
            </a:r>
            <a:endParaRPr lang="en-CA" dirty="0"/>
          </a:p>
        </p:txBody>
      </p:sp>
      <p:sp>
        <p:nvSpPr>
          <p:cNvPr id="3" name="Subtitle 2"/>
          <p:cNvSpPr>
            <a:spLocks noGrp="1"/>
          </p:cNvSpPr>
          <p:nvPr>
            <p:ph type="subTitle" idx="1"/>
          </p:nvPr>
        </p:nvSpPr>
        <p:spPr/>
        <p:txBody>
          <a:bodyPr/>
          <a:lstStyle/>
          <a:p>
            <a:r>
              <a:rPr lang="en-CA" dirty="0" smtClean="0"/>
              <a:t>This have been proven experimentally.</a:t>
            </a:r>
            <a:endParaRPr lang="en-CA" dirty="0"/>
          </a:p>
        </p:txBody>
      </p:sp>
    </p:spTree>
    <p:extLst>
      <p:ext uri="{BB962C8B-B14F-4D97-AF65-F5344CB8AC3E}">
        <p14:creationId xmlns:p14="http://schemas.microsoft.com/office/powerpoint/2010/main" val="3579243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4896543"/>
          </a:xfrm>
        </p:spPr>
        <p:txBody>
          <a:bodyPr>
            <a:noAutofit/>
          </a:bodyPr>
          <a:lstStyle/>
          <a:p>
            <a:r>
              <a:rPr lang="en-CA" sz="2400" dirty="0" smtClean="0"/>
              <a:t>Again time dilation  is shown within this experiment, as the </a:t>
            </a:r>
            <a:r>
              <a:rPr lang="en-CA" sz="2400" dirty="0" err="1" smtClean="0"/>
              <a:t>muon</a:t>
            </a:r>
            <a:r>
              <a:rPr lang="en-CA" sz="2400" dirty="0" smtClean="0"/>
              <a:t> who traveled very close to the speed of light did have a greater life span than of a stationary </a:t>
            </a:r>
            <a:r>
              <a:rPr lang="en-CA" sz="2400" dirty="0" err="1" smtClean="0"/>
              <a:t>muon</a:t>
            </a:r>
            <a:r>
              <a:rPr lang="en-CA" sz="2400" dirty="0" smtClean="0"/>
              <a:t>. But this does not mean </a:t>
            </a:r>
            <a:r>
              <a:rPr lang="en-CA" sz="2400" dirty="0" err="1" smtClean="0"/>
              <a:t>muon</a:t>
            </a:r>
            <a:r>
              <a:rPr lang="en-CA" sz="2400" dirty="0" smtClean="0"/>
              <a:t> got an extension on its life, in fact for us we see him moving as incredible slow through the passage of time. So if a stationary </a:t>
            </a:r>
            <a:r>
              <a:rPr lang="en-CA" sz="2400" dirty="0" err="1" smtClean="0"/>
              <a:t>muon</a:t>
            </a:r>
            <a:r>
              <a:rPr lang="en-CA" sz="2400" dirty="0" smtClean="0"/>
              <a:t> can read 100 books in its life time, an moving </a:t>
            </a:r>
            <a:r>
              <a:rPr lang="en-CA" sz="2400" dirty="0" err="1" smtClean="0"/>
              <a:t>muon</a:t>
            </a:r>
            <a:r>
              <a:rPr lang="en-CA" sz="2400" dirty="0" smtClean="0"/>
              <a:t> can only really 100 books also. So if it was a human on hard he/she would experience no life extension, except that the life he is living on board a ship traveling at C is going to be going at a slower pace than of someone that is on the earth.</a:t>
            </a:r>
            <a:endParaRPr lang="en-CA" sz="2400" dirty="0"/>
          </a:p>
        </p:txBody>
      </p:sp>
    </p:spTree>
    <p:extLst>
      <p:ext uri="{BB962C8B-B14F-4D97-AF65-F5344CB8AC3E}">
        <p14:creationId xmlns:p14="http://schemas.microsoft.com/office/powerpoint/2010/main" val="3731617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Length Contraction</a:t>
            </a:r>
            <a:endParaRPr lang="en-CA" dirty="0"/>
          </a:p>
        </p:txBody>
      </p:sp>
      <p:sp>
        <p:nvSpPr>
          <p:cNvPr id="3" name="Subtitle 2"/>
          <p:cNvSpPr>
            <a:spLocks noGrp="1"/>
          </p:cNvSpPr>
          <p:nvPr>
            <p:ph type="subTitle" idx="1"/>
          </p:nvPr>
        </p:nvSpPr>
        <p:spPr/>
        <p:txBody>
          <a:bodyPr/>
          <a:lstStyle/>
          <a:p>
            <a:r>
              <a:rPr lang="en-CA" dirty="0" smtClean="0"/>
              <a:t>Your meter is like a 50cm compared to my meter stick.</a:t>
            </a:r>
          </a:p>
        </p:txBody>
      </p:sp>
    </p:spTree>
    <p:extLst>
      <p:ext uri="{BB962C8B-B14F-4D97-AF65-F5344CB8AC3E}">
        <p14:creationId xmlns:p14="http://schemas.microsoft.com/office/powerpoint/2010/main" val="960746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smtClean="0"/>
              <a:t>Lets talk about Jim and John about the length of his car again.</a:t>
            </a:r>
            <a:endParaRPr lang="en-CA" dirty="0"/>
          </a:p>
        </p:txBody>
      </p:sp>
      <p:sp>
        <p:nvSpPr>
          <p:cNvPr id="3" name="Subtitle 2"/>
          <p:cNvSpPr>
            <a:spLocks noGrp="1"/>
          </p:cNvSpPr>
          <p:nvPr>
            <p:ph type="subTitle" idx="1"/>
          </p:nvPr>
        </p:nvSpPr>
        <p:spPr/>
        <p:txBody>
          <a:bodyPr>
            <a:normAutofit fontScale="92500"/>
          </a:bodyPr>
          <a:lstStyle/>
          <a:p>
            <a:r>
              <a:rPr lang="en-CA" dirty="0" smtClean="0"/>
              <a:t>The length of Jim’s car while traveling at 10% of C would be significantly shorter than at rest why would this be?</a:t>
            </a:r>
            <a:endParaRPr lang="en-CA" dirty="0"/>
          </a:p>
        </p:txBody>
      </p:sp>
    </p:spTree>
    <p:extLst>
      <p:ext uri="{BB962C8B-B14F-4D97-AF65-F5344CB8AC3E}">
        <p14:creationId xmlns:p14="http://schemas.microsoft.com/office/powerpoint/2010/main" val="4158102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ctrTitle"/>
              </p:nvPr>
            </p:nvSpPr>
            <p:spPr>
              <a:xfrm>
                <a:off x="685800" y="1268760"/>
                <a:ext cx="7772400" cy="3888431"/>
              </a:xfrm>
            </p:spPr>
            <p:txBody>
              <a:bodyPr>
                <a:noAutofit/>
              </a:bodyPr>
              <a:lstStyle/>
              <a:p>
                <a:r>
                  <a:rPr lang="en-CA" sz="2000" dirty="0" smtClean="0"/>
                  <a:t>This again is a reason in which the special theory of relativity explains that a moving object is shortened along the direction of movement. This is due to one of the postulates that Einstein has proven which is that light is constant no matter how fast you are going, since time dilation only proves some part of how come C is constant for every one, length contraction is the second part to that answer. Speed is measured in meters per second, the meters unit and the time unit both must have a limiting factor in order to have two observer agree upon the speed of light. With the fact that the length is relative to each observer, different observers see different length and this is seen in the equation here.</a:t>
                </a:r>
                <a:br>
                  <a:rPr lang="en-CA" sz="2000" dirty="0" smtClean="0"/>
                </a:br>
                <a14:m>
                  <m:oMath xmlns:m="http://schemas.openxmlformats.org/officeDocument/2006/math">
                    <m:r>
                      <a:rPr lang="en-CA" sz="2000" b="0" i="1" smtClean="0">
                        <a:latin typeface="Cambria Math"/>
                      </a:rPr>
                      <m:t>𝐿</m:t>
                    </m:r>
                    <m:r>
                      <a:rPr lang="en-CA" sz="2000" i="1">
                        <a:latin typeface="Cambria Math"/>
                      </a:rPr>
                      <m:t>=</m:t>
                    </m:r>
                    <m:sSub>
                      <m:sSubPr>
                        <m:ctrlPr>
                          <a:rPr lang="en-CA" sz="2000" i="1">
                            <a:latin typeface="Cambria Math"/>
                          </a:rPr>
                        </m:ctrlPr>
                      </m:sSubPr>
                      <m:e>
                        <m:r>
                          <a:rPr lang="en-CA" sz="2000" i="1">
                            <a:latin typeface="Cambria Math"/>
                          </a:rPr>
                          <m:t>𝐿</m:t>
                        </m:r>
                      </m:e>
                      <m:sub>
                        <m:r>
                          <a:rPr lang="en-CA" sz="2000" b="0" i="1" smtClean="0">
                            <a:latin typeface="Cambria Math"/>
                          </a:rPr>
                          <m:t>𝑂</m:t>
                        </m:r>
                      </m:sub>
                    </m:sSub>
                    <m:rad>
                      <m:radPr>
                        <m:degHide m:val="on"/>
                        <m:ctrlPr>
                          <a:rPr lang="en-CA" sz="2000" i="1">
                            <a:latin typeface="Cambria Math"/>
                            <a:ea typeface="Cambria Math"/>
                          </a:rPr>
                        </m:ctrlPr>
                      </m:radPr>
                      <m:deg/>
                      <m:e>
                        <m:r>
                          <a:rPr lang="en-CA" sz="2000" i="1">
                            <a:latin typeface="Cambria Math"/>
                            <a:ea typeface="Cambria Math"/>
                          </a:rPr>
                          <m:t>1−</m:t>
                        </m:r>
                        <m:f>
                          <m:fPr>
                            <m:ctrlPr>
                              <a:rPr lang="en-CA" sz="2000" i="1">
                                <a:latin typeface="Cambria Math"/>
                                <a:ea typeface="Cambria Math"/>
                              </a:rPr>
                            </m:ctrlPr>
                          </m:fPr>
                          <m:num>
                            <m:sSup>
                              <m:sSupPr>
                                <m:ctrlPr>
                                  <a:rPr lang="en-CA" sz="2000" i="1">
                                    <a:latin typeface="Cambria Math"/>
                                    <a:ea typeface="Cambria Math"/>
                                  </a:rPr>
                                </m:ctrlPr>
                              </m:sSupPr>
                              <m:e>
                                <m:r>
                                  <a:rPr lang="en-CA" sz="2000" i="1">
                                    <a:latin typeface="Cambria Math"/>
                                    <a:ea typeface="Cambria Math"/>
                                  </a:rPr>
                                  <m:t>𝑣</m:t>
                                </m:r>
                              </m:e>
                              <m:sup>
                                <m:r>
                                  <a:rPr lang="en-CA" sz="2000" i="1">
                                    <a:latin typeface="Cambria Math"/>
                                    <a:ea typeface="Cambria Math"/>
                                  </a:rPr>
                                  <m:t>2</m:t>
                                </m:r>
                              </m:sup>
                            </m:sSup>
                          </m:num>
                          <m:den>
                            <m:sSup>
                              <m:sSupPr>
                                <m:ctrlPr>
                                  <a:rPr lang="en-CA" sz="2000" i="1">
                                    <a:latin typeface="Cambria Math"/>
                                    <a:ea typeface="Cambria Math"/>
                                  </a:rPr>
                                </m:ctrlPr>
                              </m:sSupPr>
                              <m:e>
                                <m:r>
                                  <a:rPr lang="en-CA" sz="2000" i="1">
                                    <a:latin typeface="Cambria Math"/>
                                    <a:ea typeface="Cambria Math"/>
                                  </a:rPr>
                                  <m:t>𝑐</m:t>
                                </m:r>
                              </m:e>
                              <m:sup>
                                <m:r>
                                  <a:rPr lang="en-CA" sz="2000" i="1">
                                    <a:latin typeface="Cambria Math"/>
                                    <a:ea typeface="Cambria Math"/>
                                  </a:rPr>
                                  <m:t>2</m:t>
                                </m:r>
                              </m:sup>
                            </m:sSup>
                          </m:den>
                        </m:f>
                      </m:e>
                    </m:rad>
                  </m:oMath>
                </a14:m>
                <a:r>
                  <a:rPr lang="en-CA" sz="2000" dirty="0" smtClean="0"/>
                  <a:t>  as seen the length does not contract much when speed is small because of the big C value but will contract along as it approaches C.</a:t>
                </a:r>
                <a:endParaRPr lang="en-CA" sz="2000" dirty="0"/>
              </a:p>
            </p:txBody>
          </p:sp>
        </mc:Choice>
        <mc:Fallback>
          <p:sp>
            <p:nvSpPr>
              <p:cNvPr id="2" name="Title 1"/>
              <p:cNvSpPr>
                <a:spLocks noGrp="1" noRot="1" noChangeAspect="1" noMove="1" noResize="1" noEditPoints="1" noAdjustHandles="1" noChangeArrowheads="1" noChangeShapeType="1" noTextEdit="1"/>
              </p:cNvSpPr>
              <p:nvPr>
                <p:ph type="ctrTitle"/>
              </p:nvPr>
            </p:nvSpPr>
            <p:spPr>
              <a:xfrm>
                <a:off x="685800" y="1268760"/>
                <a:ext cx="7772400" cy="3888431"/>
              </a:xfrm>
              <a:blipFill rotWithShape="1">
                <a:blip r:embed="rId2"/>
                <a:stretch>
                  <a:fillRect l="-784" t="-6897" r="-1255" b="-9091"/>
                </a:stretch>
              </a:blipFill>
            </p:spPr>
            <p:txBody>
              <a:bodyPr/>
              <a:lstStyle/>
              <a:p>
                <a:r>
                  <a:rPr lang="en-CA">
                    <a:noFill/>
                  </a:rPr>
                  <a:t> </a:t>
                </a:r>
              </a:p>
            </p:txBody>
          </p:sp>
        </mc:Fallback>
      </mc:AlternateContent>
    </p:spTree>
    <p:extLst>
      <p:ext uri="{BB962C8B-B14F-4D97-AF65-F5344CB8AC3E}">
        <p14:creationId xmlns:p14="http://schemas.microsoft.com/office/powerpoint/2010/main" val="22095055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Graph between space and time</a:t>
            </a:r>
            <a:endParaRPr lang="en-CA" dirty="0"/>
          </a:p>
        </p:txBody>
      </p:sp>
      <p:sp>
        <p:nvSpPr>
          <p:cNvPr id="4" name="TextBox 3"/>
          <p:cNvSpPr txBox="1"/>
          <p:nvPr/>
        </p:nvSpPr>
        <p:spPr>
          <a:xfrm>
            <a:off x="611560" y="1988840"/>
            <a:ext cx="7776864" cy="1754326"/>
          </a:xfrm>
          <a:prstGeom prst="rect">
            <a:avLst/>
          </a:prstGeom>
          <a:noFill/>
        </p:spPr>
        <p:txBody>
          <a:bodyPr wrap="square" rtlCol="0">
            <a:spAutoFit/>
          </a:bodyPr>
          <a:lstStyle/>
          <a:p>
            <a:r>
              <a:rPr lang="en-CA" dirty="0" smtClean="0"/>
              <a:t>If we use a graph that measured space on the x- axis and time on the y-axis, and the terminal arm, is the speed of light. If we where standing still, we would be traveling at the full speed of time and no speed in space. While if we where to approach the speed of light we should not be making any progress through time but very far in space, as you see the component of the terminal arm represents the two relationships.</a:t>
            </a:r>
          </a:p>
        </p:txBody>
      </p:sp>
      <p:pic>
        <p:nvPicPr>
          <p:cNvPr id="2050" name="Picture 2" descr="http://upload.wikimedia.org/wikibooks/en/1/1c/Coord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881" y="3356992"/>
            <a:ext cx="2705543"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02561" y="4212666"/>
            <a:ext cx="2880320" cy="1815882"/>
          </a:xfrm>
          <a:prstGeom prst="rect">
            <a:avLst/>
          </a:prstGeom>
          <a:noFill/>
        </p:spPr>
        <p:txBody>
          <a:bodyPr wrap="square" rtlCol="0">
            <a:spAutoFit/>
          </a:bodyPr>
          <a:lstStyle/>
          <a:p>
            <a:r>
              <a:rPr lang="en-CA" sz="1400" dirty="0" smtClean="0"/>
              <a:t>This graph shows how if you where to be moving through space, your time would seem shorter because of a component that appears, while if you where at rest you would be going no where in space.</a:t>
            </a:r>
          </a:p>
          <a:p>
            <a:r>
              <a:rPr lang="en-CA" sz="1400" dirty="0" smtClean="0"/>
              <a:t>X axis is space</a:t>
            </a:r>
          </a:p>
          <a:p>
            <a:r>
              <a:rPr lang="en-CA" sz="1400" dirty="0" smtClean="0"/>
              <a:t>Y axis is time</a:t>
            </a:r>
            <a:endParaRPr lang="en-CA" sz="1400" dirty="0"/>
          </a:p>
        </p:txBody>
      </p:sp>
    </p:spTree>
    <p:extLst>
      <p:ext uri="{BB962C8B-B14F-4D97-AF65-F5344CB8AC3E}">
        <p14:creationId xmlns:p14="http://schemas.microsoft.com/office/powerpoint/2010/main" val="430069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971599" y="1340768"/>
                <a:ext cx="3761799"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sz="7200" b="0" i="1" smtClean="0">
                          <a:latin typeface="Cambria Math"/>
                        </a:rPr>
                        <m:t>𝑒</m:t>
                      </m:r>
                      <m:r>
                        <a:rPr lang="en-CA" sz="7200" b="0" i="1" smtClean="0">
                          <a:latin typeface="Cambria Math"/>
                        </a:rPr>
                        <m:t>=</m:t>
                      </m:r>
                      <m:r>
                        <a:rPr lang="en-CA" sz="7200" b="0" i="1" smtClean="0">
                          <a:latin typeface="Cambria Math"/>
                        </a:rPr>
                        <m:t>𝑚</m:t>
                      </m:r>
                      <m:sSup>
                        <m:sSupPr>
                          <m:ctrlPr>
                            <a:rPr lang="en-CA" sz="7200" b="0" i="1" smtClean="0">
                              <a:latin typeface="Cambria Math"/>
                            </a:rPr>
                          </m:ctrlPr>
                        </m:sSupPr>
                        <m:e>
                          <m:r>
                            <a:rPr lang="en-CA" sz="7200" b="0" i="1" smtClean="0">
                              <a:latin typeface="Cambria Math"/>
                            </a:rPr>
                            <m:t>𝑐</m:t>
                          </m:r>
                        </m:e>
                        <m:sup>
                          <m:r>
                            <a:rPr lang="en-CA" sz="7200" b="0" i="1" smtClean="0">
                              <a:latin typeface="Cambria Math"/>
                            </a:rPr>
                            <m:t>2</m:t>
                          </m:r>
                        </m:sup>
                      </m:sSup>
                    </m:oMath>
                  </m:oMathPara>
                </a14:m>
                <a:endParaRPr lang="en-CA" sz="7200" dirty="0"/>
              </a:p>
            </p:txBody>
          </p:sp>
        </mc:Choice>
        <mc:Fallback xmlns="">
          <p:sp>
            <p:nvSpPr>
              <p:cNvPr id="2" name="TextBox 1"/>
              <p:cNvSpPr txBox="1">
                <a:spLocks noRot="1" noChangeAspect="1" noMove="1" noResize="1" noEditPoints="1" noAdjustHandles="1" noChangeArrowheads="1" noChangeShapeType="1" noTextEdit="1"/>
              </p:cNvSpPr>
              <p:nvPr/>
            </p:nvSpPr>
            <p:spPr>
              <a:xfrm>
                <a:off x="971599" y="1340768"/>
                <a:ext cx="3761799" cy="1200329"/>
              </a:xfrm>
              <a:prstGeom prst="rect">
                <a:avLst/>
              </a:prstGeom>
              <a:blipFill rotWithShape="1">
                <a:blip r:embed="rId2"/>
                <a:stretch>
                  <a:fillRect/>
                </a:stretch>
              </a:blipFill>
            </p:spPr>
            <p:txBody>
              <a:bodyPr/>
              <a:lstStyle/>
              <a:p>
                <a:r>
                  <a:rPr lang="en-CA">
                    <a:noFill/>
                  </a:rPr>
                  <a:t> </a:t>
                </a:r>
              </a:p>
            </p:txBody>
          </p:sp>
        </mc:Fallback>
      </mc:AlternateContent>
      <p:sp>
        <p:nvSpPr>
          <p:cNvPr id="3" name="TextBox 2"/>
          <p:cNvSpPr txBox="1"/>
          <p:nvPr/>
        </p:nvSpPr>
        <p:spPr>
          <a:xfrm>
            <a:off x="1331640" y="2996952"/>
            <a:ext cx="6840760" cy="2308324"/>
          </a:xfrm>
          <a:prstGeom prst="rect">
            <a:avLst/>
          </a:prstGeom>
          <a:noFill/>
        </p:spPr>
        <p:txBody>
          <a:bodyPr wrap="square" rtlCol="0">
            <a:spAutoFit/>
          </a:bodyPr>
          <a:lstStyle/>
          <a:p>
            <a:r>
              <a:rPr lang="en-CA" dirty="0" smtClean="0"/>
              <a:t>The mass energy equivalence, as stated that the energy is equal to mass times the speed of light squared(but I am just telling you what you already see) , this shows the clear relationship of how energy and mass is a convertible currency. Which this type of currency was used to convey the atomic bombs which used very little mass and turned it in to a lot of energy. The reason between mass and speed of light equivalence, is that because time and distance measured are only relative, momentum and velocity are only relative as well.</a:t>
            </a:r>
            <a:endParaRPr lang="en-CA" dirty="0"/>
          </a:p>
        </p:txBody>
      </p:sp>
    </p:spTree>
    <p:extLst>
      <p:ext uri="{BB962C8B-B14F-4D97-AF65-F5344CB8AC3E}">
        <p14:creationId xmlns:p14="http://schemas.microsoft.com/office/powerpoint/2010/main" val="33601977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Connections to String theory</a:t>
            </a:r>
            <a:endParaRPr lang="en-CA" dirty="0"/>
          </a:p>
        </p:txBody>
      </p:sp>
      <p:sp>
        <p:nvSpPr>
          <p:cNvPr id="3" name="Subtitle 2"/>
          <p:cNvSpPr>
            <a:spLocks noGrp="1"/>
          </p:cNvSpPr>
          <p:nvPr>
            <p:ph type="subTitle" idx="1"/>
          </p:nvPr>
        </p:nvSpPr>
        <p:spPr/>
        <p:txBody>
          <a:bodyPr/>
          <a:lstStyle/>
          <a:p>
            <a:r>
              <a:rPr lang="en-CA" dirty="0" smtClean="0"/>
              <a:t>Unifying the macro and micro universes.</a:t>
            </a:r>
            <a:endParaRPr lang="en-CA" dirty="0"/>
          </a:p>
        </p:txBody>
      </p:sp>
    </p:spTree>
    <p:extLst>
      <p:ext uri="{BB962C8B-B14F-4D97-AF65-F5344CB8AC3E}">
        <p14:creationId xmlns:p14="http://schemas.microsoft.com/office/powerpoint/2010/main" val="3594194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Lets talk micro, like sub-plank length micro.</a:t>
            </a:r>
            <a:endParaRPr lang="en-CA" dirty="0"/>
          </a:p>
        </p:txBody>
      </p:sp>
      <p:sp>
        <p:nvSpPr>
          <p:cNvPr id="3" name="Subtitle 2"/>
          <p:cNvSpPr>
            <a:spLocks noGrp="1"/>
          </p:cNvSpPr>
          <p:nvPr>
            <p:ph type="subTitle" idx="1"/>
          </p:nvPr>
        </p:nvSpPr>
        <p:spPr/>
        <p:txBody>
          <a:bodyPr>
            <a:normAutofit fontScale="77500" lnSpcReduction="20000"/>
          </a:bodyPr>
          <a:lstStyle/>
          <a:p>
            <a:r>
              <a:rPr lang="en-CA" dirty="0" smtClean="0"/>
              <a:t>When we observe the universe of the tiny, as in smaller than the atoms, the universe at that level of matter is so strange and chaotic it is baffling to scientists, and can be accurately described by quantum mechanics.</a:t>
            </a:r>
            <a:endParaRPr lang="en-CA" dirty="0"/>
          </a:p>
        </p:txBody>
      </p:sp>
    </p:spTree>
    <p:extLst>
      <p:ext uri="{BB962C8B-B14F-4D97-AF65-F5344CB8AC3E}">
        <p14:creationId xmlns:p14="http://schemas.microsoft.com/office/powerpoint/2010/main" val="3946373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Galileo Relativity Rules</a:t>
            </a:r>
            <a:endParaRPr lang="en-CA" dirty="0"/>
          </a:p>
        </p:txBody>
      </p:sp>
      <p:sp>
        <p:nvSpPr>
          <p:cNvPr id="3" name="Content Placeholder 2"/>
          <p:cNvSpPr>
            <a:spLocks noGrp="1"/>
          </p:cNvSpPr>
          <p:nvPr>
            <p:ph idx="1"/>
          </p:nvPr>
        </p:nvSpPr>
        <p:spPr/>
        <p:txBody>
          <a:bodyPr>
            <a:normAutofit fontScale="92500" lnSpcReduction="10000"/>
          </a:bodyPr>
          <a:lstStyle/>
          <a:p>
            <a:r>
              <a:rPr lang="en-CA" sz="2000" dirty="0" smtClean="0"/>
              <a:t>absolute </a:t>
            </a:r>
            <a:r>
              <a:rPr lang="en-CA" sz="2000" dirty="0"/>
              <a:t>time, motion and space as defined in </a:t>
            </a:r>
            <a:r>
              <a:rPr lang="en-CA" sz="2000" dirty="0" smtClean="0"/>
              <a:t>Newton's</a:t>
            </a:r>
            <a:endParaRPr lang="en-CA" sz="2000" dirty="0"/>
          </a:p>
          <a:p>
            <a:r>
              <a:rPr lang="en-CA" sz="2000" dirty="0" smtClean="0"/>
              <a:t>lengths </a:t>
            </a:r>
            <a:r>
              <a:rPr lang="en-CA" sz="2000" dirty="0"/>
              <a:t>or distances are absolute no matter what is the velocity</a:t>
            </a:r>
          </a:p>
          <a:p>
            <a:r>
              <a:rPr lang="en-CA" sz="2000" dirty="0" smtClean="0"/>
              <a:t>infinitely </a:t>
            </a:r>
            <a:r>
              <a:rPr lang="en-CA" sz="2000" dirty="0"/>
              <a:t>many inertial frames of reference, each one in relative motion to absolute space</a:t>
            </a:r>
          </a:p>
          <a:p>
            <a:r>
              <a:rPr lang="en-CA" sz="2000" dirty="0" smtClean="0"/>
              <a:t>universal </a:t>
            </a:r>
            <a:r>
              <a:rPr lang="en-CA" sz="2000" dirty="0"/>
              <a:t>time throughout space where all inertial frames share this universal time</a:t>
            </a:r>
          </a:p>
          <a:p>
            <a:r>
              <a:rPr lang="en-CA" sz="2000" dirty="0" smtClean="0"/>
              <a:t> </a:t>
            </a:r>
            <a:r>
              <a:rPr lang="en-CA" sz="2000" dirty="0"/>
              <a:t>all laws of physics are the same in all inertial frames of reference whether at </a:t>
            </a:r>
            <a:r>
              <a:rPr lang="en-CA" sz="2000" dirty="0" smtClean="0"/>
              <a:t>rest </a:t>
            </a:r>
            <a:r>
              <a:rPr lang="en-CA" sz="2000" dirty="0"/>
              <a:t>or in motion relative to absolute space</a:t>
            </a:r>
          </a:p>
          <a:p>
            <a:r>
              <a:rPr lang="en-CA" sz="2000" dirty="0" smtClean="0"/>
              <a:t>speed </a:t>
            </a:r>
            <a:r>
              <a:rPr lang="en-CA" sz="2000" dirty="0"/>
              <a:t>of light is instantaneous  ( information transmission is instantaneous )</a:t>
            </a:r>
          </a:p>
          <a:p>
            <a:r>
              <a:rPr lang="en-CA" sz="2000" dirty="0" smtClean="0"/>
              <a:t>all </a:t>
            </a:r>
            <a:r>
              <a:rPr lang="en-CA" sz="2000" dirty="0"/>
              <a:t>possibilities of unbounded, relative motion</a:t>
            </a:r>
          </a:p>
          <a:p>
            <a:r>
              <a:rPr lang="en-CA" sz="2000" dirty="0" smtClean="0"/>
              <a:t>Newton's </a:t>
            </a:r>
            <a:r>
              <a:rPr lang="en-CA" sz="2000" dirty="0"/>
              <a:t>Law of Universal Gravitation holds as derived from Newton's "Axioms, or Laws of Motion"</a:t>
            </a:r>
          </a:p>
          <a:p>
            <a:r>
              <a:rPr lang="en-CA" sz="2000" dirty="0" smtClean="0"/>
              <a:t>inertial </a:t>
            </a:r>
            <a:r>
              <a:rPr lang="en-CA" sz="2000" dirty="0"/>
              <a:t>frames of reference are related by Galilean rules of transformation - i.e., simple vector addition and subtraction</a:t>
            </a:r>
          </a:p>
          <a:p>
            <a:endParaRPr lang="en-CA" sz="2000" dirty="0"/>
          </a:p>
        </p:txBody>
      </p:sp>
    </p:spTree>
    <p:extLst>
      <p:ext uri="{BB962C8B-B14F-4D97-AF65-F5344CB8AC3E}">
        <p14:creationId xmlns:p14="http://schemas.microsoft.com/office/powerpoint/2010/main" val="4141984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Now lets talk about the macro universe, stars, galaxies, and nebulas</a:t>
            </a:r>
            <a:endParaRPr lang="en-CA" dirty="0"/>
          </a:p>
        </p:txBody>
      </p:sp>
      <p:sp>
        <p:nvSpPr>
          <p:cNvPr id="3" name="Subtitle 2"/>
          <p:cNvSpPr>
            <a:spLocks noGrp="1"/>
          </p:cNvSpPr>
          <p:nvPr>
            <p:ph type="subTitle" idx="1"/>
          </p:nvPr>
        </p:nvSpPr>
        <p:spPr/>
        <p:txBody>
          <a:bodyPr>
            <a:normAutofit fontScale="85000" lnSpcReduction="20000"/>
          </a:bodyPr>
          <a:lstStyle/>
          <a:p>
            <a:r>
              <a:rPr lang="en-CA" dirty="0" smtClean="0"/>
              <a:t>Within our macro universe which encompasses all huge bodies of masses in our universe, Einstein's theories all work in these circumstances of objects lying on a fabric of space and time.</a:t>
            </a:r>
            <a:endParaRPr lang="en-CA" dirty="0"/>
          </a:p>
        </p:txBody>
      </p:sp>
    </p:spTree>
    <p:extLst>
      <p:ext uri="{BB962C8B-B14F-4D97-AF65-F5344CB8AC3E}">
        <p14:creationId xmlns:p14="http://schemas.microsoft.com/office/powerpoint/2010/main" val="1399643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Now why a unified theory?</a:t>
            </a:r>
            <a:endParaRPr lang="en-CA" dirty="0"/>
          </a:p>
        </p:txBody>
      </p:sp>
      <p:sp>
        <p:nvSpPr>
          <p:cNvPr id="3" name="Subtitle 2"/>
          <p:cNvSpPr>
            <a:spLocks noGrp="1"/>
          </p:cNvSpPr>
          <p:nvPr>
            <p:ph type="subTitle" idx="1"/>
          </p:nvPr>
        </p:nvSpPr>
        <p:spPr/>
        <p:txBody>
          <a:bodyPr/>
          <a:lstStyle/>
          <a:p>
            <a:r>
              <a:rPr lang="en-CA" dirty="0" smtClean="0"/>
              <a:t>Example: Black holes</a:t>
            </a:r>
            <a:endParaRPr lang="en-CA" dirty="0"/>
          </a:p>
        </p:txBody>
      </p:sp>
    </p:spTree>
    <p:extLst>
      <p:ext uri="{BB962C8B-B14F-4D97-AF65-F5344CB8AC3E}">
        <p14:creationId xmlns:p14="http://schemas.microsoft.com/office/powerpoint/2010/main" val="1782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Black holes?</a:t>
            </a:r>
            <a:endParaRPr lang="en-CA" dirty="0"/>
          </a:p>
        </p:txBody>
      </p:sp>
      <p:sp>
        <p:nvSpPr>
          <p:cNvPr id="3" name="Subtitle 2"/>
          <p:cNvSpPr>
            <a:spLocks noGrp="1"/>
          </p:cNvSpPr>
          <p:nvPr>
            <p:ph type="subTitle" idx="1"/>
          </p:nvPr>
        </p:nvSpPr>
        <p:spPr>
          <a:xfrm>
            <a:off x="1371600" y="3212976"/>
            <a:ext cx="6400800" cy="2736304"/>
          </a:xfrm>
        </p:spPr>
        <p:txBody>
          <a:bodyPr>
            <a:normAutofit fontScale="70000" lnSpcReduction="20000"/>
          </a:bodyPr>
          <a:lstStyle/>
          <a:p>
            <a:r>
              <a:rPr lang="en-CA" dirty="0" smtClean="0"/>
              <a:t>The remnants of the death of a star is a black hole. A star in which implodes so quickly that all its mass is condensed in to a single point that is said to have such a huge mass, its gravitational field is so strong light cannot escape from it. The need for a unified theory can be seen here as a black hole is so small to use quantum mechanics or explain it using relativity because it is also so big? The two types of science simply do not mix in order to explain such anomalies.</a:t>
            </a:r>
            <a:endParaRPr lang="en-CA" dirty="0"/>
          </a:p>
        </p:txBody>
      </p:sp>
    </p:spTree>
    <p:extLst>
      <p:ext uri="{BB962C8B-B14F-4D97-AF65-F5344CB8AC3E}">
        <p14:creationId xmlns:p14="http://schemas.microsoft.com/office/powerpoint/2010/main" val="21778417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quantum plane vs. the fabric of space and time</a:t>
            </a:r>
            <a:endParaRPr lang="en-CA" dirty="0"/>
          </a:p>
        </p:txBody>
      </p:sp>
      <p:sp>
        <p:nvSpPr>
          <p:cNvPr id="3" name="Subtitle 2"/>
          <p:cNvSpPr>
            <a:spLocks noGrp="1"/>
          </p:cNvSpPr>
          <p:nvPr>
            <p:ph type="subTitle" idx="1"/>
          </p:nvPr>
        </p:nvSpPr>
        <p:spPr>
          <a:xfrm>
            <a:off x="1371600" y="3645024"/>
            <a:ext cx="6400800" cy="2664296"/>
          </a:xfrm>
        </p:spPr>
        <p:txBody>
          <a:bodyPr>
            <a:normAutofit fontScale="62500" lnSpcReduction="20000"/>
          </a:bodyPr>
          <a:lstStyle/>
          <a:p>
            <a:r>
              <a:rPr lang="en-CA" dirty="0" smtClean="0"/>
              <a:t>For example if you where to take a plane ride up in to the sky and look down at the oceans beneath you, you would see it nice and even and flat. In mean time a friend down below riding a boat takes a picture of the water and sends it up to you, and the picture shows typhoon waves and the rough ocean. This is very much like the comparison between the quantum plane and the fabrics of space and time.  The surface of space and time is smooth, but when you zoom in to sub-plank levels the surface of the quantum plane is very chaotic and unpredictable.</a:t>
            </a:r>
            <a:endParaRPr lang="en-CA" dirty="0"/>
          </a:p>
        </p:txBody>
      </p:sp>
    </p:spTree>
    <p:extLst>
      <p:ext uri="{BB962C8B-B14F-4D97-AF65-F5344CB8AC3E}">
        <p14:creationId xmlns:p14="http://schemas.microsoft.com/office/powerpoint/2010/main" val="13084369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Strings</a:t>
            </a:r>
            <a:endParaRPr lang="en-CA" dirty="0"/>
          </a:p>
        </p:txBody>
      </p:sp>
      <p:sp>
        <p:nvSpPr>
          <p:cNvPr id="3" name="Subtitle 2"/>
          <p:cNvSpPr>
            <a:spLocks noGrp="1"/>
          </p:cNvSpPr>
          <p:nvPr>
            <p:ph type="subTitle" idx="1"/>
          </p:nvPr>
        </p:nvSpPr>
        <p:spPr>
          <a:xfrm>
            <a:off x="1331640" y="3429000"/>
            <a:ext cx="6400800" cy="2351112"/>
          </a:xfrm>
        </p:spPr>
        <p:txBody>
          <a:bodyPr>
            <a:normAutofit fontScale="70000" lnSpcReduction="20000"/>
          </a:bodyPr>
          <a:lstStyle/>
          <a:p>
            <a:r>
              <a:rPr lang="en-CA" dirty="0" smtClean="0"/>
              <a:t>String theory states that the basic components of matter broken down further than quarks are strings. Tiny one dimensional strings that vibrate to different resonance frequency, which then would correspond to different energy levels. And these strings are said to be able to explain all forces such as quantum gravity, strong and weak nuclear forces, and even gravity at the smallest scale to gravity at the universe level.</a:t>
            </a:r>
            <a:endParaRPr lang="en-CA" dirty="0"/>
          </a:p>
        </p:txBody>
      </p:sp>
    </p:spTree>
    <p:extLst>
      <p:ext uri="{BB962C8B-B14F-4D97-AF65-F5344CB8AC3E}">
        <p14:creationId xmlns:p14="http://schemas.microsoft.com/office/powerpoint/2010/main" val="15175453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The missing pictures</a:t>
            </a:r>
            <a:endParaRPr lang="en-CA" dirty="0"/>
          </a:p>
        </p:txBody>
      </p:sp>
      <p:sp>
        <p:nvSpPr>
          <p:cNvPr id="3" name="Subtitle 2"/>
          <p:cNvSpPr>
            <a:spLocks noGrp="1"/>
          </p:cNvSpPr>
          <p:nvPr>
            <p:ph type="subTitle" idx="1"/>
          </p:nvPr>
        </p:nvSpPr>
        <p:spPr/>
        <p:txBody>
          <a:bodyPr/>
          <a:lstStyle/>
          <a:p>
            <a:r>
              <a:rPr lang="en-CA" dirty="0" smtClean="0"/>
              <a:t>This presentation is really </a:t>
            </a:r>
            <a:r>
              <a:rPr lang="en-CA" dirty="0" err="1" smtClean="0"/>
              <a:t>texty</a:t>
            </a:r>
            <a:r>
              <a:rPr lang="en-CA" dirty="0" smtClean="0"/>
              <a:t> so here are the pictures I should have posted.</a:t>
            </a:r>
            <a:endParaRPr lang="en-CA" dirty="0"/>
          </a:p>
        </p:txBody>
      </p:sp>
    </p:spTree>
    <p:extLst>
      <p:ext uri="{BB962C8B-B14F-4D97-AF65-F5344CB8AC3E}">
        <p14:creationId xmlns:p14="http://schemas.microsoft.com/office/powerpoint/2010/main" val="25479750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476672"/>
            <a:ext cx="4914900" cy="3686175"/>
          </a:xfrm>
          <a:prstGeom prst="rect">
            <a:avLst/>
          </a:prstGeom>
        </p:spPr>
      </p:pic>
      <p:sp>
        <p:nvSpPr>
          <p:cNvPr id="3" name="TextBox 2"/>
          <p:cNvSpPr txBox="1"/>
          <p:nvPr/>
        </p:nvSpPr>
        <p:spPr>
          <a:xfrm>
            <a:off x="5687616" y="692696"/>
            <a:ext cx="3456384" cy="923330"/>
          </a:xfrm>
          <a:prstGeom prst="rect">
            <a:avLst/>
          </a:prstGeom>
          <a:noFill/>
        </p:spPr>
        <p:txBody>
          <a:bodyPr wrap="square" rtlCol="0">
            <a:spAutoFit/>
          </a:bodyPr>
          <a:lstStyle/>
          <a:p>
            <a:r>
              <a:rPr lang="en-CA" dirty="0" smtClean="0"/>
              <a:t>Artist impression of the fabrics of space and time as what Einstein described in his theory of relativity.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1235" y="4168724"/>
            <a:ext cx="4371975" cy="2581275"/>
          </a:xfrm>
          <a:prstGeom prst="rect">
            <a:avLst/>
          </a:prstGeom>
        </p:spPr>
      </p:pic>
      <p:sp>
        <p:nvSpPr>
          <p:cNvPr id="5" name="TextBox 4"/>
          <p:cNvSpPr txBox="1"/>
          <p:nvPr/>
        </p:nvSpPr>
        <p:spPr>
          <a:xfrm>
            <a:off x="971599" y="4509120"/>
            <a:ext cx="3789635" cy="2092881"/>
          </a:xfrm>
          <a:prstGeom prst="rect">
            <a:avLst/>
          </a:prstGeom>
          <a:noFill/>
        </p:spPr>
        <p:txBody>
          <a:bodyPr wrap="square" rtlCol="0">
            <a:spAutoFit/>
          </a:bodyPr>
          <a:lstStyle/>
          <a:p>
            <a:r>
              <a:rPr lang="en-CA" sz="1600" dirty="0" smtClean="0"/>
              <a:t>A black hole, simulated by a computer, as seen the fabric of space and time is completely disrupted and folded in to a almost vertical well like shape. In which the mass is so heavy we can use Relativity to explain what happens, but yet the mass is also so tiny which can be explained using quantum theory.</a:t>
            </a:r>
            <a:r>
              <a:rPr lang="en-CA" dirty="0" smtClean="0"/>
              <a:t> </a:t>
            </a:r>
          </a:p>
        </p:txBody>
      </p:sp>
    </p:spTree>
    <p:extLst>
      <p:ext uri="{BB962C8B-B14F-4D97-AF65-F5344CB8AC3E}">
        <p14:creationId xmlns:p14="http://schemas.microsoft.com/office/powerpoint/2010/main" val="10700497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425" y="1844824"/>
            <a:ext cx="5514975" cy="2171700"/>
          </a:xfrm>
          <a:prstGeom prst="rect">
            <a:avLst/>
          </a:prstGeom>
        </p:spPr>
      </p:pic>
      <p:sp>
        <p:nvSpPr>
          <p:cNvPr id="3" name="TextBox 2"/>
          <p:cNvSpPr txBox="1"/>
          <p:nvPr/>
        </p:nvSpPr>
        <p:spPr>
          <a:xfrm>
            <a:off x="1594581" y="4653136"/>
            <a:ext cx="5976664" cy="923330"/>
          </a:xfrm>
          <a:prstGeom prst="rect">
            <a:avLst/>
          </a:prstGeom>
          <a:noFill/>
        </p:spPr>
        <p:txBody>
          <a:bodyPr wrap="square" rtlCol="0">
            <a:spAutoFit/>
          </a:bodyPr>
          <a:lstStyle/>
          <a:p>
            <a:r>
              <a:rPr lang="en-CA" dirty="0" smtClean="0"/>
              <a:t>Lorentz is a physicist who created these equation which accurately describes the position and the length of an object when they are approaching light speed. </a:t>
            </a:r>
            <a:endParaRPr lang="en-CA" dirty="0"/>
          </a:p>
        </p:txBody>
      </p:sp>
    </p:spTree>
    <p:extLst>
      <p:ext uri="{BB962C8B-B14F-4D97-AF65-F5344CB8AC3E}">
        <p14:creationId xmlns:p14="http://schemas.microsoft.com/office/powerpoint/2010/main" val="36154912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hyperphysics.phy-astr.gsu.edu/hbase/relativ/imgrel/evel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1147"/>
            <a:ext cx="7102822" cy="563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130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312" y="1204912"/>
            <a:ext cx="3381375" cy="4448175"/>
          </a:xfrm>
          <a:prstGeom prst="rect">
            <a:avLst/>
          </a:prstGeom>
        </p:spPr>
      </p:pic>
      <p:sp>
        <p:nvSpPr>
          <p:cNvPr id="3" name="TextBox 2"/>
          <p:cNvSpPr txBox="1"/>
          <p:nvPr/>
        </p:nvSpPr>
        <p:spPr>
          <a:xfrm>
            <a:off x="6444208" y="1700808"/>
            <a:ext cx="2160240" cy="1200329"/>
          </a:xfrm>
          <a:prstGeom prst="rect">
            <a:avLst/>
          </a:prstGeom>
          <a:noFill/>
        </p:spPr>
        <p:txBody>
          <a:bodyPr wrap="square" rtlCol="0">
            <a:spAutoFit/>
          </a:bodyPr>
          <a:lstStyle/>
          <a:p>
            <a:r>
              <a:rPr lang="en-CA" dirty="0" smtClean="0"/>
              <a:t>Albert Einstein the man who redefined how we view the universe.</a:t>
            </a:r>
            <a:endParaRPr lang="en-CA" dirty="0"/>
          </a:p>
        </p:txBody>
      </p:sp>
    </p:spTree>
    <p:extLst>
      <p:ext uri="{BB962C8B-B14F-4D97-AF65-F5344CB8AC3E}">
        <p14:creationId xmlns:p14="http://schemas.microsoft.com/office/powerpoint/2010/main" val="3418952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472328"/>
            <a:ext cx="7488832" cy="1938992"/>
          </a:xfrm>
          <a:prstGeom prst="rect">
            <a:avLst/>
          </a:prstGeom>
          <a:noFill/>
        </p:spPr>
        <p:txBody>
          <a:bodyPr wrap="square" rtlCol="0">
            <a:spAutoFit/>
          </a:bodyPr>
          <a:lstStyle/>
          <a:p>
            <a:r>
              <a:rPr lang="en-CA" sz="2400" dirty="0" smtClean="0"/>
              <a:t>Galileo explained relativity first using a cannon ball being dropped from the top of a mast, and there are two observers. One observer is moving constantly with the ship, while the second observer is staying stationary on the land.</a:t>
            </a:r>
            <a:endParaRPr lang="en-CA" sz="2400" dirty="0"/>
          </a:p>
        </p:txBody>
      </p:sp>
    </p:spTree>
    <p:extLst>
      <p:ext uri="{BB962C8B-B14F-4D97-AF65-F5344CB8AC3E}">
        <p14:creationId xmlns:p14="http://schemas.microsoft.com/office/powerpoint/2010/main" val="2682171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5/55/Calabi-Yau-altern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76672"/>
            <a:ext cx="4032447"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3608" y="5373216"/>
            <a:ext cx="6909520" cy="369332"/>
          </a:xfrm>
          <a:prstGeom prst="rect">
            <a:avLst/>
          </a:prstGeom>
          <a:noFill/>
        </p:spPr>
        <p:txBody>
          <a:bodyPr wrap="none" rtlCol="0">
            <a:spAutoFit/>
          </a:bodyPr>
          <a:lstStyle/>
          <a:p>
            <a:r>
              <a:rPr lang="en-CA" dirty="0" smtClean="0"/>
              <a:t>What a multi dimensional string looks like through computer rendering.</a:t>
            </a:r>
            <a:endParaRPr lang="en-CA" dirty="0"/>
          </a:p>
        </p:txBody>
      </p:sp>
    </p:spTree>
    <p:extLst>
      <p:ext uri="{BB962C8B-B14F-4D97-AF65-F5344CB8AC3E}">
        <p14:creationId xmlns:p14="http://schemas.microsoft.com/office/powerpoint/2010/main" val="1259159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92696"/>
            <a:ext cx="7632848" cy="2062103"/>
          </a:xfrm>
          <a:prstGeom prst="rect">
            <a:avLst/>
          </a:prstGeom>
          <a:noFill/>
        </p:spPr>
        <p:txBody>
          <a:bodyPr wrap="square" rtlCol="0">
            <a:spAutoFit/>
          </a:bodyPr>
          <a:lstStyle/>
          <a:p>
            <a:r>
              <a:rPr lang="en-CA" sz="3200" dirty="0" smtClean="0"/>
              <a:t>Theory of relativity is used to correct for time dilation within instruments that require very accurate timing, such as GPS. And uses are in cyclotrons and linear accelerators .</a:t>
            </a:r>
            <a:endParaRPr lang="en-CA" sz="3200" dirty="0"/>
          </a:p>
        </p:txBody>
      </p:sp>
      <p:pic>
        <p:nvPicPr>
          <p:cNvPr id="6146" name="Picture 2" descr="http://upload.wikimedia.org/wikipedia/commons/thumb/8/8d/GPS_Satellite_NASA_art-iif.jpg/220px-GPS_Satellite_NASA_art-ii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242" y="3284984"/>
            <a:ext cx="20955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1292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Bibliography &amp; Further Readings</a:t>
            </a:r>
            <a:endParaRPr lang="en-CA" dirty="0"/>
          </a:p>
        </p:txBody>
      </p:sp>
      <p:sp>
        <p:nvSpPr>
          <p:cNvPr id="3" name="Subtitle 2"/>
          <p:cNvSpPr>
            <a:spLocks noGrp="1"/>
          </p:cNvSpPr>
          <p:nvPr>
            <p:ph type="subTitle" idx="1"/>
          </p:nvPr>
        </p:nvSpPr>
        <p:spPr/>
        <p:txBody>
          <a:bodyPr/>
          <a:lstStyle/>
          <a:p>
            <a:r>
              <a:rPr lang="en-CA" dirty="0" smtClean="0"/>
              <a:t>End of the slide show basically.</a:t>
            </a:r>
            <a:endParaRPr lang="en-CA" dirty="0"/>
          </a:p>
        </p:txBody>
      </p:sp>
    </p:spTree>
    <p:extLst>
      <p:ext uri="{BB962C8B-B14F-4D97-AF65-F5344CB8AC3E}">
        <p14:creationId xmlns:p14="http://schemas.microsoft.com/office/powerpoint/2010/main" val="17762544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Bibliography Books</a:t>
            </a:r>
            <a:endParaRPr lang="en-CA" dirty="0"/>
          </a:p>
        </p:txBody>
      </p:sp>
      <p:sp>
        <p:nvSpPr>
          <p:cNvPr id="3" name="Content Placeholder 2"/>
          <p:cNvSpPr>
            <a:spLocks noGrp="1"/>
          </p:cNvSpPr>
          <p:nvPr>
            <p:ph idx="1"/>
          </p:nvPr>
        </p:nvSpPr>
        <p:spPr/>
        <p:txBody>
          <a:bodyPr/>
          <a:lstStyle/>
          <a:p>
            <a:r>
              <a:rPr lang="en-US" dirty="0"/>
              <a:t>Greene, B. </a:t>
            </a:r>
            <a:r>
              <a:rPr lang="en-US" i="1" dirty="0"/>
              <a:t>The Elegant Universe: Superstrings, Hidden Dimensions, and the Quest for the Ultimate Theory</a:t>
            </a:r>
            <a:r>
              <a:rPr lang="en-US" dirty="0"/>
              <a:t>. New York: W.W. Norton, 1999. Print. </a:t>
            </a:r>
            <a:endParaRPr lang="en-CA" dirty="0"/>
          </a:p>
          <a:p>
            <a:r>
              <a:rPr lang="en-US" dirty="0"/>
              <a:t>Hirsch, Alan J. </a:t>
            </a:r>
            <a:r>
              <a:rPr lang="en-US" i="1" dirty="0"/>
              <a:t>Nelson Physics 12</a:t>
            </a:r>
            <a:r>
              <a:rPr lang="en-US" dirty="0"/>
              <a:t>. Toronto: Nelson Thomson Learning, 2003. Print. </a:t>
            </a:r>
            <a:endParaRPr lang="en-CA" dirty="0"/>
          </a:p>
          <a:p>
            <a:endParaRPr lang="en-CA" dirty="0"/>
          </a:p>
        </p:txBody>
      </p:sp>
    </p:spTree>
    <p:extLst>
      <p:ext uri="{BB962C8B-B14F-4D97-AF65-F5344CB8AC3E}">
        <p14:creationId xmlns:p14="http://schemas.microsoft.com/office/powerpoint/2010/main" val="35366257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Bibliography Websites</a:t>
            </a:r>
            <a:endParaRPr lang="en-CA" dirty="0"/>
          </a:p>
        </p:txBody>
      </p:sp>
      <p:sp>
        <p:nvSpPr>
          <p:cNvPr id="3" name="Content Placeholder 2"/>
          <p:cNvSpPr>
            <a:spLocks noGrp="1"/>
          </p:cNvSpPr>
          <p:nvPr>
            <p:ph idx="1"/>
          </p:nvPr>
        </p:nvSpPr>
        <p:spPr/>
        <p:txBody>
          <a:bodyPr>
            <a:normAutofit fontScale="70000" lnSpcReduction="20000"/>
          </a:bodyPr>
          <a:lstStyle/>
          <a:p>
            <a:r>
              <a:rPr lang="en-US" dirty="0"/>
              <a:t>"</a:t>
            </a:r>
            <a:r>
              <a:rPr lang="en-US" dirty="0" err="1"/>
              <a:t>HyperPhysics</a:t>
            </a:r>
            <a:r>
              <a:rPr lang="en-US" dirty="0"/>
              <a:t> Concepts." </a:t>
            </a:r>
            <a:r>
              <a:rPr lang="en-US" i="1" dirty="0"/>
              <a:t>Hyper Physics Relativity</a:t>
            </a:r>
            <a:r>
              <a:rPr lang="en-US" dirty="0"/>
              <a:t>. Web. 07 Jan. 2012. &lt;http://hyperphysics.phy-astr.gsu.edu/hbase/Relativ/relcon.html&gt;. </a:t>
            </a:r>
            <a:endParaRPr lang="en-CA" dirty="0"/>
          </a:p>
          <a:p>
            <a:r>
              <a:rPr lang="en-US" dirty="0"/>
              <a:t>"A Layman's Explanation for String Theory?" </a:t>
            </a:r>
            <a:r>
              <a:rPr lang="en-US" i="1" dirty="0" err="1"/>
              <a:t>Zidbits</a:t>
            </a:r>
            <a:r>
              <a:rPr lang="en-US" i="1" dirty="0"/>
              <a:t> - Learn Something New Every Day!</a:t>
            </a:r>
            <a:r>
              <a:rPr lang="en-US" dirty="0"/>
              <a:t> 6 Mar. 2011. Web. 07 Jan. 2012. &lt;http://zidbits.com/2011/03/a-laymans-explanation-for-string-theory/&gt;. </a:t>
            </a:r>
            <a:endParaRPr lang="en-CA" dirty="0"/>
          </a:p>
          <a:p>
            <a:r>
              <a:rPr lang="en-US" dirty="0"/>
              <a:t>Seligman, Courtney. "Inertial and Non-Inertial Reference Frames." </a:t>
            </a:r>
            <a:r>
              <a:rPr lang="en-US" i="1" dirty="0"/>
              <a:t>Courtney Seligman, Professor of Astronomy</a:t>
            </a:r>
            <a:r>
              <a:rPr lang="en-US" dirty="0"/>
              <a:t>. ErindalePublishing.com. Web. 07 Jan. 2012. &lt;http://cseligman.com/text/physics/inertial.htm&gt;. </a:t>
            </a:r>
            <a:endParaRPr lang="en-CA" dirty="0"/>
          </a:p>
          <a:p>
            <a:r>
              <a:rPr lang="en-US" dirty="0"/>
              <a:t>"</a:t>
            </a:r>
            <a:r>
              <a:rPr lang="en-US" dirty="0" err="1"/>
              <a:t>Spacetime</a:t>
            </a:r>
            <a:r>
              <a:rPr lang="en-US" dirty="0"/>
              <a:t> Continuum - Einstein's Relativity, Space, Time, Quantum Gravity, and Quantum Physics." </a:t>
            </a:r>
            <a:r>
              <a:rPr lang="en-US" i="1" dirty="0"/>
              <a:t>Love - In Search of a Reason for Living</a:t>
            </a:r>
            <a:r>
              <a:rPr lang="en-US" dirty="0"/>
              <a:t>. Web. 07 Jan. 2012. &lt;http://www.ws5.com/spacetime/&gt;. </a:t>
            </a:r>
            <a:endParaRPr lang="en-CA" dirty="0"/>
          </a:p>
          <a:p>
            <a:endParaRPr lang="en-CA" dirty="0"/>
          </a:p>
        </p:txBody>
      </p:sp>
    </p:spTree>
    <p:extLst>
      <p:ext uri="{BB962C8B-B14F-4D97-AF65-F5344CB8AC3E}">
        <p14:creationId xmlns:p14="http://schemas.microsoft.com/office/powerpoint/2010/main" val="27738854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Further Readings</a:t>
            </a:r>
            <a:endParaRPr lang="en-CA" dirty="0"/>
          </a:p>
        </p:txBody>
      </p:sp>
      <p:sp>
        <p:nvSpPr>
          <p:cNvPr id="3" name="Content Placeholder 2"/>
          <p:cNvSpPr>
            <a:spLocks noGrp="1"/>
          </p:cNvSpPr>
          <p:nvPr>
            <p:ph idx="1"/>
          </p:nvPr>
        </p:nvSpPr>
        <p:spPr/>
        <p:txBody>
          <a:bodyPr/>
          <a:lstStyle/>
          <a:p>
            <a:r>
              <a:rPr lang="en-CA" dirty="0" smtClean="0"/>
              <a:t>The elegant universe (within bib)</a:t>
            </a:r>
          </a:p>
          <a:p>
            <a:r>
              <a:rPr lang="en-CA" dirty="0" smtClean="0"/>
              <a:t>A layman’s explanation to string theory(within bib)</a:t>
            </a:r>
          </a:p>
          <a:p>
            <a:r>
              <a:rPr lang="en-CA" dirty="0" smtClean="0">
                <a:hlinkClick r:id="rId2"/>
              </a:rPr>
              <a:t>http://www.youtube.com/watch?v=xvZfx7iwq94</a:t>
            </a:r>
            <a:r>
              <a:rPr lang="en-CA" dirty="0" smtClean="0"/>
              <a:t>  Science TV’s </a:t>
            </a:r>
            <a:r>
              <a:rPr lang="en-CA" dirty="0" err="1" smtClean="0"/>
              <a:t>youtube</a:t>
            </a:r>
            <a:r>
              <a:rPr lang="en-CA" dirty="0"/>
              <a:t> </a:t>
            </a:r>
            <a:r>
              <a:rPr lang="en-CA" dirty="0" smtClean="0"/>
              <a:t>video about relativity.</a:t>
            </a:r>
          </a:p>
          <a:p>
            <a:endParaRPr lang="en-CA" dirty="0"/>
          </a:p>
        </p:txBody>
      </p:sp>
    </p:spTree>
    <p:extLst>
      <p:ext uri="{BB962C8B-B14F-4D97-AF65-F5344CB8AC3E}">
        <p14:creationId xmlns:p14="http://schemas.microsoft.com/office/powerpoint/2010/main" val="2190581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physics101online.com/physics101/mechanics/motion-in-2d/relative-motion-res/imag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252" y="1340768"/>
            <a:ext cx="6528609" cy="27329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31168" y="4519358"/>
            <a:ext cx="6984776" cy="1200329"/>
          </a:xfrm>
          <a:prstGeom prst="rect">
            <a:avLst/>
          </a:prstGeom>
          <a:noFill/>
        </p:spPr>
        <p:txBody>
          <a:bodyPr wrap="square" rtlCol="0">
            <a:spAutoFit/>
          </a:bodyPr>
          <a:lstStyle/>
          <a:p>
            <a:r>
              <a:rPr lang="en-CA" dirty="0" smtClean="0"/>
              <a:t>As seen, this is from a stationary observer, we see that the ball is moving from one location to the other. But if it was from the second observer who is moving constant velocity with the ship, they would see that the ball dropped straight down. </a:t>
            </a:r>
            <a:endParaRPr lang="en-CA" dirty="0"/>
          </a:p>
        </p:txBody>
      </p:sp>
    </p:spTree>
    <p:extLst>
      <p:ext uri="{BB962C8B-B14F-4D97-AF65-F5344CB8AC3E}">
        <p14:creationId xmlns:p14="http://schemas.microsoft.com/office/powerpoint/2010/main" val="119703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What Einstein said</a:t>
            </a:r>
            <a:endParaRPr lang="en-CA" dirty="0"/>
          </a:p>
        </p:txBody>
      </p:sp>
      <p:sp>
        <p:nvSpPr>
          <p:cNvPr id="3" name="Subtitle 2"/>
          <p:cNvSpPr>
            <a:spLocks noGrp="1"/>
          </p:cNvSpPr>
          <p:nvPr>
            <p:ph type="subTitle" idx="1"/>
          </p:nvPr>
        </p:nvSpPr>
        <p:spPr/>
        <p:txBody>
          <a:bodyPr/>
          <a:lstStyle/>
          <a:p>
            <a:r>
              <a:rPr lang="en-CA" dirty="0" smtClean="0"/>
              <a:t>How he flipped the table on its side</a:t>
            </a:r>
            <a:endParaRPr lang="en-CA" dirty="0"/>
          </a:p>
        </p:txBody>
      </p:sp>
    </p:spTree>
    <p:extLst>
      <p:ext uri="{BB962C8B-B14F-4D97-AF65-F5344CB8AC3E}">
        <p14:creationId xmlns:p14="http://schemas.microsoft.com/office/powerpoint/2010/main" val="59991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82331" y="433510"/>
            <a:ext cx="3763146" cy="646331"/>
          </a:xfrm>
          <a:prstGeom prst="rect">
            <a:avLst/>
          </a:prstGeom>
          <a:noFill/>
        </p:spPr>
        <p:txBody>
          <a:bodyPr wrap="none" rtlCol="0">
            <a:spAutoFit/>
          </a:bodyPr>
          <a:lstStyle/>
          <a:p>
            <a:r>
              <a:rPr lang="en-CA" sz="3600" dirty="0" smtClean="0"/>
              <a:t>Einstein’s Relativity</a:t>
            </a:r>
            <a:endParaRPr lang="en-CA" sz="3600" dirty="0"/>
          </a:p>
        </p:txBody>
      </p:sp>
      <p:sp>
        <p:nvSpPr>
          <p:cNvPr id="3" name="TextBox 2"/>
          <p:cNvSpPr txBox="1"/>
          <p:nvPr/>
        </p:nvSpPr>
        <p:spPr>
          <a:xfrm>
            <a:off x="827584" y="1109312"/>
            <a:ext cx="7488832" cy="5016758"/>
          </a:xfrm>
          <a:prstGeom prst="rect">
            <a:avLst/>
          </a:prstGeom>
          <a:noFill/>
        </p:spPr>
        <p:txBody>
          <a:bodyPr wrap="square" rtlCol="0">
            <a:spAutoFit/>
          </a:bodyPr>
          <a:lstStyle/>
          <a:p>
            <a:pPr marL="342900" indent="-342900">
              <a:buFont typeface="Arial" pitchFamily="34" charset="0"/>
              <a:buChar char="•"/>
            </a:pPr>
            <a:r>
              <a:rPr lang="en-CA" sz="2000" dirty="0" smtClean="0"/>
              <a:t>no </a:t>
            </a:r>
            <a:r>
              <a:rPr lang="en-CA" sz="2000" dirty="0"/>
              <a:t>absolute time, motion or space, rather ( space - time ) </a:t>
            </a:r>
            <a:r>
              <a:rPr lang="en-CA" sz="2000" dirty="0" smtClean="0"/>
              <a:t>space-time</a:t>
            </a:r>
            <a:endParaRPr lang="en-CA" sz="2000" dirty="0"/>
          </a:p>
          <a:p>
            <a:pPr marL="342900" indent="-342900">
              <a:buFont typeface="Arial" pitchFamily="34" charset="0"/>
              <a:buChar char="•"/>
            </a:pPr>
            <a:r>
              <a:rPr lang="en-CA" sz="2000" dirty="0" smtClean="0"/>
              <a:t>lengths </a:t>
            </a:r>
            <a:r>
              <a:rPr lang="en-CA" sz="2000" dirty="0"/>
              <a:t>contract at velocities approaching </a:t>
            </a:r>
            <a:r>
              <a:rPr lang="en-CA" sz="2000" i="1" dirty="0"/>
              <a:t>c </a:t>
            </a:r>
            <a:r>
              <a:rPr lang="en-CA" sz="2000" dirty="0"/>
              <a:t>relative to stationary observers.</a:t>
            </a:r>
          </a:p>
          <a:p>
            <a:pPr marL="342900" indent="-342900">
              <a:buFont typeface="Arial" pitchFamily="34" charset="0"/>
              <a:buChar char="•"/>
            </a:pPr>
            <a:r>
              <a:rPr lang="en-CA" sz="2000" dirty="0" smtClean="0"/>
              <a:t>infinitely </a:t>
            </a:r>
            <a:r>
              <a:rPr lang="en-CA" sz="2000" dirty="0"/>
              <a:t>many inertial frames</a:t>
            </a:r>
            <a:r>
              <a:rPr lang="en-CA" sz="2000" b="1" dirty="0"/>
              <a:t> </a:t>
            </a:r>
            <a:r>
              <a:rPr lang="en-CA" sz="2000" dirty="0"/>
              <a:t>of reference, each one in relative motion to each other</a:t>
            </a:r>
          </a:p>
          <a:p>
            <a:pPr marL="342900" indent="-342900">
              <a:buFont typeface="Arial" pitchFamily="34" charset="0"/>
              <a:buChar char="•"/>
            </a:pPr>
            <a:r>
              <a:rPr lang="en-CA" sz="2000" dirty="0" smtClean="0"/>
              <a:t>each </a:t>
            </a:r>
            <a:r>
              <a:rPr lang="en-CA" sz="2000" dirty="0"/>
              <a:t>inertial frame has its own time dilation</a:t>
            </a:r>
          </a:p>
          <a:p>
            <a:pPr marL="342900" indent="-342900">
              <a:buFont typeface="Arial" pitchFamily="34" charset="0"/>
              <a:buChar char="•"/>
            </a:pPr>
            <a:r>
              <a:rPr lang="en-CA" sz="2000" dirty="0" smtClean="0"/>
              <a:t>all </a:t>
            </a:r>
            <a:r>
              <a:rPr lang="en-CA" sz="2000" dirty="0"/>
              <a:t>laws of physics are the same in all inertial frames of reference which leads to the invariance of the speed of light, </a:t>
            </a:r>
            <a:r>
              <a:rPr lang="en-CA" sz="2000" i="1" dirty="0"/>
              <a:t>c</a:t>
            </a:r>
            <a:endParaRPr lang="en-CA" sz="2000" dirty="0"/>
          </a:p>
          <a:p>
            <a:pPr marL="342900" indent="-342900">
              <a:buFont typeface="Arial" pitchFamily="34" charset="0"/>
              <a:buChar char="•"/>
            </a:pPr>
            <a:r>
              <a:rPr lang="en-CA" sz="2000" dirty="0" smtClean="0"/>
              <a:t>speed </a:t>
            </a:r>
            <a:r>
              <a:rPr lang="en-CA" sz="2000" dirty="0"/>
              <a:t>of light is finite ( information is finite transmitted )</a:t>
            </a:r>
          </a:p>
          <a:p>
            <a:pPr marL="342900" indent="-342900">
              <a:buFont typeface="Arial" pitchFamily="34" charset="0"/>
              <a:buChar char="•"/>
            </a:pPr>
            <a:r>
              <a:rPr lang="en-CA" sz="2000" dirty="0" smtClean="0"/>
              <a:t>all </a:t>
            </a:r>
            <a:r>
              <a:rPr lang="en-CA" sz="2000" dirty="0"/>
              <a:t>possibilities of  unbounded, relative motion with upper limit of velocities of bodies and particles held at </a:t>
            </a:r>
            <a:r>
              <a:rPr lang="en-CA" sz="2000" i="1" dirty="0"/>
              <a:t>c</a:t>
            </a:r>
            <a:r>
              <a:rPr lang="en-CA" sz="2000" dirty="0"/>
              <a:t>, speed of light</a:t>
            </a:r>
          </a:p>
          <a:p>
            <a:pPr marL="342900" indent="-342900">
              <a:buFont typeface="Arial" pitchFamily="34" charset="0"/>
              <a:buChar char="•"/>
            </a:pPr>
            <a:r>
              <a:rPr lang="en-CA" sz="2000" dirty="0" smtClean="0"/>
              <a:t>Newton's </a:t>
            </a:r>
            <a:r>
              <a:rPr lang="en-CA" sz="2000" dirty="0"/>
              <a:t>Law of Universal Gravitation is only true as an approximation of physical reality for relative velocities </a:t>
            </a:r>
            <a:r>
              <a:rPr lang="en-CA" sz="2000" i="1" dirty="0"/>
              <a:t>v</a:t>
            </a:r>
            <a:r>
              <a:rPr lang="en-CA" sz="2000" dirty="0"/>
              <a:t> &lt;&lt; </a:t>
            </a:r>
            <a:r>
              <a:rPr lang="en-CA" sz="2000" i="1" dirty="0"/>
              <a:t>c</a:t>
            </a:r>
            <a:endParaRPr lang="en-CA" sz="2000" dirty="0"/>
          </a:p>
          <a:p>
            <a:pPr marL="342900" indent="-342900">
              <a:buFont typeface="Arial" pitchFamily="34" charset="0"/>
              <a:buChar char="•"/>
            </a:pPr>
            <a:r>
              <a:rPr lang="en-CA" sz="2000" dirty="0" smtClean="0"/>
              <a:t>inertial </a:t>
            </a:r>
            <a:r>
              <a:rPr lang="en-CA" sz="2000" dirty="0"/>
              <a:t>frames of reference are related by FitzGerald - Lorentz Transformation </a:t>
            </a:r>
            <a:r>
              <a:rPr lang="en-CA" sz="2000" dirty="0" smtClean="0"/>
              <a:t>rules</a:t>
            </a:r>
            <a:endParaRPr lang="en-CA" dirty="0"/>
          </a:p>
        </p:txBody>
      </p:sp>
    </p:spTree>
    <p:extLst>
      <p:ext uri="{BB962C8B-B14F-4D97-AF65-F5344CB8AC3E}">
        <p14:creationId xmlns:p14="http://schemas.microsoft.com/office/powerpoint/2010/main" val="1211854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TotalTime>
  <Words>3146</Words>
  <Application>Microsoft Office PowerPoint</Application>
  <PresentationFormat>On-screen Show (4:3)</PresentationFormat>
  <Paragraphs>161</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Hi</vt:lpstr>
      <vt:lpstr>PowerPoint Presentation</vt:lpstr>
      <vt:lpstr>This theory is able to accurately describe how the Macro universe works in essence. </vt:lpstr>
      <vt:lpstr>Galilean Relativity</vt:lpstr>
      <vt:lpstr>Galileo Relativity Rules</vt:lpstr>
      <vt:lpstr>PowerPoint Presentation</vt:lpstr>
      <vt:lpstr>PowerPoint Presentation</vt:lpstr>
      <vt:lpstr>What Einstein said</vt:lpstr>
      <vt:lpstr>PowerPoint Presentation</vt:lpstr>
      <vt:lpstr>PowerPoint Presentation</vt:lpstr>
      <vt:lpstr>General Relativity.</vt:lpstr>
      <vt:lpstr>What is so general about it?</vt:lpstr>
      <vt:lpstr>Question: If you where moving at 30 km/h and you threw a ball towards the direction of movement at 20 km/h, what would the ball’s speed be?</vt:lpstr>
      <vt:lpstr>Answer is not enough Information is given.</vt:lpstr>
      <vt:lpstr>Why is that? Was my math wrong some how?</vt:lpstr>
      <vt:lpstr>Question: If you shined a flash light while aboard the enterprise space ship traveling at 70% of C and shined a flash light towards the incoming space would the speed of the light  be seen traveling at C+(0.7xC )?</vt:lpstr>
      <vt:lpstr>Answer is no</vt:lpstr>
      <vt:lpstr>No? Impossible you just told me that the speed is relative, so an observer would see the beam traveling at C” 0.7xC</vt:lpstr>
      <vt:lpstr>Inertial vs. Non-inertial F.O.R</vt:lpstr>
      <vt:lpstr>F.O.R a general explanation</vt:lpstr>
      <vt:lpstr>PowerPoint Presentation</vt:lpstr>
      <vt:lpstr>Inertial F.O.R</vt:lpstr>
      <vt:lpstr>Speed testing 101</vt:lpstr>
      <vt:lpstr>Question: Is there an absolute inertial frame of reference? </vt:lpstr>
      <vt:lpstr>The answer is no</vt:lpstr>
      <vt:lpstr>Why isn’t there a absolute frame of reference in which we can have an  universal reference?</vt:lpstr>
      <vt:lpstr>No experiment you can do, to prove that you are either standing still or in constant velocity</vt:lpstr>
      <vt:lpstr>Non-inertial F.O.R</vt:lpstr>
      <vt:lpstr>A short Description.</vt:lpstr>
      <vt:lpstr>Special Relativity</vt:lpstr>
      <vt:lpstr>So what’s so special?</vt:lpstr>
      <vt:lpstr>Jim buys a sports car with his friend John.</vt:lpstr>
      <vt:lpstr>Jim measures the sports car on the tarmac with a ruler.</vt:lpstr>
      <vt:lpstr>While John will measure the cars length by letting the car getting to constant velocity and start measuring time from the front of the car, and finish when the back of the car passes the finish line.</vt:lpstr>
      <vt:lpstr>They both have a cesium atomic clock that are synchronized</vt:lpstr>
      <vt:lpstr>Question: If Jim records his length, and then drives down the tarmac at 200 km/h down the tarmac, what is the length of the car that John will measure?</vt:lpstr>
      <vt:lpstr>Answer is Johns length is &lt; Jims length</vt:lpstr>
      <vt:lpstr>Within special relativity, time slows down for a moving object while being observed from a stationary F.O.R, which is to say how could this be? Lets take the difference between two photon clocks, one stationary and one moving. You can see from a stationary F.O.R you perceive that the light beam takes longer to get from one end to the other while moving compared to the stationary clock. You see the light beam going at a angle to its next frame in time. This is called time dilation in which time slows down for a moving object while being observed from a stationary observer. And there is always length contraction but this will talk about it later.</vt:lpstr>
      <vt:lpstr>A muon radioactively decays in 2 millionth of a second</vt:lpstr>
      <vt:lpstr>If we accelerate one muon to approximately 99.5% of C, by a factor of long do you think before it decays compared to the stationary muon?</vt:lpstr>
      <vt:lpstr>Answer is actually 10x</vt:lpstr>
      <vt:lpstr>Again time dilation  is shown within this experiment, as the muon who traveled very close to the speed of light did have a greater life span than of a stationary muon. But this does not mean muon got an extension on its life, in fact for us we see him moving as incredible slow through the passage of time. So if a stationary muon can read 100 books in its life time, an moving muon can only really 100 books also. So if it was a human on hard he/she would experience no life extension, except that the life he is living on board a ship traveling at C is going to be going at a slower pace than of someone that is on the earth.</vt:lpstr>
      <vt:lpstr>Length Contraction</vt:lpstr>
      <vt:lpstr>Lets talk about Jim and John about the length of his car again.</vt:lpstr>
      <vt:lpstr>This again is a reason in which the special theory of relativity explains that a moving object is shortened along the direction of movement. This is due to one of the postulates that Einstein has proven which is that light is constant no matter how fast you are going, since time dilation only proves some part of how come C is constant for every one, length contraction is the second part to that answer. Speed is measured in meters per second, the meters unit and the time unit both must have a limiting factor in order to have two observer agree upon the speed of light. With the fact that the length is relative to each observer, different observers see different length and this is seen in the equation here. L=L_O √(1-v^2/c^2 )  as seen the length does not contract much when speed is small because of the big C value but will contract along as it approaches C.</vt:lpstr>
      <vt:lpstr>Graph between space and time</vt:lpstr>
      <vt:lpstr>PowerPoint Presentation</vt:lpstr>
      <vt:lpstr>Connections to String theory</vt:lpstr>
      <vt:lpstr>Lets talk micro, like sub-plank length micro.</vt:lpstr>
      <vt:lpstr>Now lets talk about the macro universe, stars, galaxies, and nebulas</vt:lpstr>
      <vt:lpstr>Now why a unified theory?</vt:lpstr>
      <vt:lpstr>Black holes?</vt:lpstr>
      <vt:lpstr>The quantum plane vs. the fabric of space and time</vt:lpstr>
      <vt:lpstr>Strings</vt:lpstr>
      <vt:lpstr>The missing pictures</vt:lpstr>
      <vt:lpstr>PowerPoint Presentation</vt:lpstr>
      <vt:lpstr>PowerPoint Presentation</vt:lpstr>
      <vt:lpstr>PowerPoint Presentation</vt:lpstr>
      <vt:lpstr>PowerPoint Presentation</vt:lpstr>
      <vt:lpstr>PowerPoint Presentation</vt:lpstr>
      <vt:lpstr>PowerPoint Presentation</vt:lpstr>
      <vt:lpstr>Bibliography &amp; Further Readings</vt:lpstr>
      <vt:lpstr>Bibliography Books</vt:lpstr>
      <vt:lpstr>Bibliography Websites</vt:lpstr>
      <vt:lpstr>Further Readings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c:title>
  <dc:creator>Tai Rui</dc:creator>
  <cp:lastModifiedBy>Tai Rui</cp:lastModifiedBy>
  <cp:revision>65</cp:revision>
  <dcterms:created xsi:type="dcterms:W3CDTF">2012-01-07T02:08:54Z</dcterms:created>
  <dcterms:modified xsi:type="dcterms:W3CDTF">2012-01-09T04:21:01Z</dcterms:modified>
</cp:coreProperties>
</file>